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322" r:id="rId3"/>
    <p:sldId id="295" r:id="rId4"/>
    <p:sldId id="352" r:id="rId5"/>
    <p:sldId id="353" r:id="rId6"/>
    <p:sldId id="351" r:id="rId7"/>
    <p:sldId id="356" r:id="rId8"/>
    <p:sldId id="357" r:id="rId9"/>
    <p:sldId id="296" r:id="rId10"/>
    <p:sldId id="347" r:id="rId11"/>
    <p:sldId id="348" r:id="rId12"/>
    <p:sldId id="349" r:id="rId13"/>
    <p:sldId id="299" r:id="rId14"/>
    <p:sldId id="297" r:id="rId15"/>
    <p:sldId id="312" r:id="rId16"/>
    <p:sldId id="358" r:id="rId17"/>
    <p:sldId id="350" r:id="rId18"/>
    <p:sldId id="313" r:id="rId19"/>
    <p:sldId id="359" r:id="rId20"/>
    <p:sldId id="360" r:id="rId21"/>
    <p:sldId id="354" r:id="rId22"/>
    <p:sldId id="355" r:id="rId23"/>
    <p:sldId id="314" r:id="rId24"/>
    <p:sldId id="315" r:id="rId25"/>
    <p:sldId id="361" r:id="rId26"/>
    <p:sldId id="316" r:id="rId27"/>
    <p:sldId id="317" r:id="rId28"/>
    <p:sldId id="318" r:id="rId29"/>
    <p:sldId id="319" r:id="rId30"/>
    <p:sldId id="362" r:id="rId31"/>
    <p:sldId id="363" r:id="rId32"/>
    <p:sldId id="320" r:id="rId33"/>
    <p:sldId id="321" r:id="rId34"/>
    <p:sldId id="298" r:id="rId35"/>
    <p:sldId id="323" r:id="rId36"/>
    <p:sldId id="324" r:id="rId37"/>
    <p:sldId id="325" r:id="rId38"/>
    <p:sldId id="326" r:id="rId39"/>
    <p:sldId id="364" r:id="rId40"/>
    <p:sldId id="327" r:id="rId41"/>
    <p:sldId id="330" r:id="rId42"/>
    <p:sldId id="328" r:id="rId43"/>
    <p:sldId id="338" r:id="rId44"/>
    <p:sldId id="329" r:id="rId45"/>
    <p:sldId id="331" r:id="rId46"/>
    <p:sldId id="339" r:id="rId47"/>
    <p:sldId id="332" r:id="rId48"/>
    <p:sldId id="340" r:id="rId49"/>
    <p:sldId id="333" r:id="rId50"/>
    <p:sldId id="342" r:id="rId51"/>
    <p:sldId id="341" r:id="rId52"/>
    <p:sldId id="334" r:id="rId53"/>
    <p:sldId id="343" r:id="rId54"/>
    <p:sldId id="344" r:id="rId55"/>
    <p:sldId id="345" r:id="rId56"/>
    <p:sldId id="346" r:id="rId5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A3E"/>
    <a:srgbClr val="17A68D"/>
    <a:srgbClr val="ED7D31"/>
    <a:srgbClr val="BB0856"/>
    <a:srgbClr val="612053"/>
    <a:srgbClr val="FFDD9D"/>
    <a:srgbClr val="BDD495"/>
    <a:srgbClr val="0D16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8" autoAdjust="0"/>
    <p:restoredTop sz="78904" autoAdjust="0"/>
  </p:normalViewPr>
  <p:slideViewPr>
    <p:cSldViewPr snapToGrid="0">
      <p:cViewPr varScale="1">
        <p:scale>
          <a:sx n="90" d="100"/>
          <a:sy n="90" d="100"/>
        </p:scale>
        <p:origin x="14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E71D-68CE-4A24-9AB0-C37DF67769C2}" type="datetimeFigureOut">
              <a:rPr lang="zh-CN" altLang="en-US" smtClean="0"/>
              <a:t>2018/9/27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D4B27-8B2B-48C3-9F5B-80052B3CD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8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064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5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46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0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时，关键是实现如下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返回包含的组列表项的数量。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对象将作为组列表项。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getChrildrenCount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返回特定组所包含的子列表项的数量。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getGroupView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():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返回的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对象将作为特定组、特定位置的子列表项。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74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使用数值选择器（</a:t>
            </a:r>
            <a:r>
              <a:rPr lang="en-US" altLang="zh-CN" dirty="0" err="1" smtClean="0"/>
              <a:t>NumberPicker</a:t>
            </a:r>
            <a:r>
              <a:rPr lang="zh-CN" altLang="en-US" dirty="0" smtClean="0"/>
              <a:t>）常用如下三个方法：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setMinValue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minVal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：设置该组件支持的最小值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setMaxValue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maxVal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：设置该组件支持的最大值</a:t>
            </a:r>
            <a:endParaRPr lang="en-US" altLang="zh-CN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dirty="0" err="1" smtClean="0"/>
              <a:t>setValue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value)</a:t>
            </a:r>
            <a:r>
              <a:rPr lang="zh-CN" altLang="en-US" dirty="0" smtClean="0"/>
              <a:t>：设置该组件的当前值</a:t>
            </a:r>
            <a:endParaRPr lang="en-US" altLang="zh-CN" dirty="0" smtClean="0"/>
          </a:p>
          <a:p>
            <a:pPr marL="228600" indent="-2286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92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2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2.9.2 </a:t>
            </a:r>
            <a:r>
              <a:rPr lang="zh-CN" altLang="en-US" dirty="0" smtClean="0"/>
              <a:t>对话框风格的窗口</a:t>
            </a:r>
            <a:endParaRPr lang="en-US" altLang="zh-CN" dirty="0" smtClean="0"/>
          </a:p>
          <a:p>
            <a:r>
              <a:rPr lang="en-US" altLang="zh-CN" dirty="0" smtClean="0"/>
              <a:t>2.9.3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PopupWindow</a:t>
            </a:r>
            <a:endParaRPr lang="en-US" altLang="zh-CN" dirty="0" smtClean="0"/>
          </a:p>
          <a:p>
            <a:r>
              <a:rPr lang="en-US" altLang="zh-CN" dirty="0" smtClean="0"/>
              <a:t>2.9.4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DatePickerDialog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TimerPickerDialog</a:t>
            </a:r>
            <a:endParaRPr lang="en-US" altLang="zh-CN" dirty="0" smtClean="0"/>
          </a:p>
          <a:p>
            <a:r>
              <a:rPr lang="en-US" altLang="zh-CN" dirty="0" smtClean="0"/>
              <a:t>2.9.5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ProgressDialog</a:t>
            </a:r>
            <a:r>
              <a:rPr lang="zh-CN" altLang="en-US" dirty="0" smtClean="0"/>
              <a:t>创建进度对话框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352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2.10.1 </a:t>
            </a:r>
            <a:r>
              <a:rPr lang="zh-CN" altLang="en-US" dirty="0" smtClean="0"/>
              <a:t>选项菜单和子菜单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2.10.2 </a:t>
            </a:r>
            <a:r>
              <a:rPr lang="zh-CN" altLang="en-US" dirty="0" smtClean="0"/>
              <a:t>使用监听器来监听菜单时间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2.10.3 </a:t>
            </a:r>
            <a:r>
              <a:rPr lang="zh-CN" altLang="en-US" dirty="0" smtClean="0"/>
              <a:t>创建多选菜单项和单选菜单项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2.10.4 </a:t>
            </a:r>
            <a:r>
              <a:rPr lang="zh-CN" altLang="en-US" dirty="0" smtClean="0"/>
              <a:t>设置与菜单项关联的</a:t>
            </a:r>
            <a:r>
              <a:rPr lang="en-US" altLang="zh-CN" dirty="0" smtClean="0"/>
              <a:t>Activity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2.10.5 </a:t>
            </a:r>
            <a:r>
              <a:rPr lang="zh-CN" altLang="en-US" dirty="0" smtClean="0"/>
              <a:t>上下文菜单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2.10.6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文件定义菜单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2.10.7 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PopupMenu</a:t>
            </a:r>
            <a:r>
              <a:rPr lang="zh-CN" altLang="en-US" dirty="0" smtClean="0"/>
              <a:t>创建弹出式菜单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1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2.11.1 </a:t>
            </a:r>
            <a:r>
              <a:rPr lang="zh-CN" altLang="en-US" dirty="0" smtClean="0"/>
              <a:t>启用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2.11.2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显示选项菜单项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2.11.3 </a:t>
            </a:r>
            <a:r>
              <a:rPr lang="zh-CN" altLang="en-US" dirty="0" smtClean="0"/>
              <a:t>启用程序图标导航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2.11.4 </a:t>
            </a:r>
            <a:r>
              <a:rPr lang="zh-CN" altLang="en-US" dirty="0" smtClean="0"/>
              <a:t>添加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ActionView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2.11.5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</a:t>
            </a:r>
            <a:r>
              <a:rPr lang="en-US" altLang="zh-CN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Tab</a:t>
            </a:r>
            <a:r>
              <a:rPr lang="zh-CN" altLang="en-US" sz="1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导航</a:t>
            </a:r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2.11.6 </a:t>
            </a:r>
            <a:r>
              <a:rPr lang="zh-CN" altLang="en-US" dirty="0" smtClean="0"/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120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实现下拉式导航</a:t>
            </a:r>
            <a:endParaRPr lang="zh-CN" altLang="en-US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32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026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应用的绝大部分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组件都放在</a:t>
            </a:r>
            <a:r>
              <a:rPr lang="en-US" altLang="zh-CN" dirty="0" err="1" smtClean="0"/>
              <a:t>android.widget</a:t>
            </a:r>
            <a:r>
              <a:rPr lang="zh-CN" altLang="en-US" dirty="0" smtClean="0"/>
              <a:t>包及其子包中、</a:t>
            </a:r>
            <a:r>
              <a:rPr lang="en-US" altLang="zh-CN" dirty="0" err="1" smtClean="0"/>
              <a:t>Android.view</a:t>
            </a:r>
            <a:r>
              <a:rPr lang="zh-CN" altLang="en-US" dirty="0" smtClean="0"/>
              <a:t>包及其子包中，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应用的所有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组件都继承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类还有一个重要的子类：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，但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通常作为其他组件的容器使用。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EB5E-8291-4918-89D9-10BDB096D9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6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58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线性布局由</a:t>
            </a:r>
            <a:r>
              <a:rPr lang="en-US" altLang="zh-CN" dirty="0" err="1" smtClean="0"/>
              <a:t>LinearLayout</a:t>
            </a:r>
            <a:r>
              <a:rPr lang="zh-CN" altLang="en-US" dirty="0" smtClean="0"/>
              <a:t>类来代表，将容器里的组件一个挨着一个的排列起来，</a:t>
            </a:r>
            <a:r>
              <a:rPr lang="en-US" altLang="zh-CN" dirty="0" err="1" smtClean="0"/>
              <a:t>LinearLayour</a:t>
            </a:r>
            <a:r>
              <a:rPr lang="zh-CN" altLang="en-US" dirty="0" smtClean="0"/>
              <a:t>可控制各组件横向排列，也可控制个组件纵向排列。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的线性布局不会换行，当组件一个挨着一个地排列到头之后，剩下的组件将不会再显示。</a:t>
            </a:r>
            <a:endParaRPr lang="en-US" altLang="zh-CN" dirty="0" smtClean="0"/>
          </a:p>
          <a:p>
            <a:r>
              <a:rPr lang="zh-CN" altLang="en-US" dirty="0" smtClean="0"/>
              <a:t>表格布局由</a:t>
            </a:r>
            <a:r>
              <a:rPr lang="en-US" altLang="zh-CN" dirty="0" err="1" smtClean="0"/>
              <a:t>TableLayout</a:t>
            </a:r>
            <a:r>
              <a:rPr lang="zh-CN" altLang="en-US" dirty="0" smtClean="0"/>
              <a:t>类所代表，采用行、列的形式来管理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组件，并不需要明确的声明包含多少行、多少列，而是通过添加</a:t>
            </a:r>
            <a:r>
              <a:rPr lang="en-US" altLang="zh-CN" dirty="0" err="1" smtClean="0"/>
              <a:t>TableRow</a:t>
            </a:r>
            <a:r>
              <a:rPr lang="zh-CN" altLang="en-US" dirty="0" smtClean="0"/>
              <a:t>、其他组件来控制表格的行数和列数。</a:t>
            </a:r>
            <a:endParaRPr lang="en-US" altLang="zh-CN" dirty="0" smtClean="0"/>
          </a:p>
          <a:p>
            <a:r>
              <a:rPr lang="zh-CN" altLang="en-US" dirty="0" smtClean="0"/>
              <a:t>帧布局由</a:t>
            </a:r>
            <a:r>
              <a:rPr lang="en-US" altLang="zh-CN" dirty="0" err="1" smtClean="0"/>
              <a:t>FrameLayout</a:t>
            </a:r>
            <a:r>
              <a:rPr lang="zh-CN" altLang="en-US" dirty="0" smtClean="0"/>
              <a:t>所代表，帧布局管理器为每个加入其中的组件创建一个空白的区域（称为一帧），每个子组件占据一帧，这些帧会根据</a:t>
            </a:r>
            <a:r>
              <a:rPr lang="en-US" altLang="zh-CN" dirty="0" smtClean="0"/>
              <a:t>gravity</a:t>
            </a:r>
            <a:r>
              <a:rPr lang="zh-CN" altLang="en-US" dirty="0" smtClean="0"/>
              <a:t>属性执行自动对齐。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55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Android’s user interface is single-threaded. If you call a method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view, you need to be on the UI thread. Recall that this is why we used a handler in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listing 3.3—to get data outside the UI thread and to notify the UI thread to update the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 after the data was retrieved. The data was sent back to the handler as a Message</a:t>
            </a:r>
          </a:p>
          <a:p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via the </a:t>
            </a:r>
            <a:r>
              <a:rPr lang="en-US" altLang="zh-CN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setMessage</a:t>
            </a:r>
            <a:r>
              <a:rPr lang="en-US" altLang="zh-CN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event.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49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所代表，相对布局容器内的子组件的位置总是相对兄弟组件、父容器来决定的，因此这种布局方式称为相对布局。如果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组件的位置是由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组件来决定的，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要求先定义</a:t>
            </a:r>
            <a:r>
              <a:rPr lang="en-US" altLang="zh-CN" dirty="0" smtClean="0"/>
              <a:t>B</a:t>
            </a:r>
            <a:r>
              <a:rPr lang="zh-CN" altLang="en-US" dirty="0" smtClean="0"/>
              <a:t>组件，再定义</a:t>
            </a:r>
            <a:r>
              <a:rPr lang="en-US" altLang="zh-CN" dirty="0" smtClean="0"/>
              <a:t>A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zh-CN" altLang="en-US" dirty="0" smtClean="0"/>
              <a:t>网格布局由</a:t>
            </a:r>
            <a:r>
              <a:rPr lang="en-US" altLang="zh-CN" dirty="0" err="1" smtClean="0"/>
              <a:t>GridLayout</a:t>
            </a:r>
            <a:r>
              <a:rPr lang="zh-CN" altLang="en-US" dirty="0" smtClean="0"/>
              <a:t>所代表，是</a:t>
            </a:r>
            <a:r>
              <a:rPr lang="en-US" altLang="zh-CN" dirty="0" smtClean="0"/>
              <a:t>Android 4.0</a:t>
            </a:r>
            <a:r>
              <a:rPr lang="zh-CN" altLang="en-US" dirty="0" smtClean="0"/>
              <a:t>新增的布局管理器，作用类似于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标签，它把整个容器划分成</a:t>
            </a:r>
            <a:r>
              <a:rPr lang="en-US" altLang="zh-CN" dirty="0" smtClean="0"/>
              <a:t>rows*columns</a:t>
            </a:r>
            <a:r>
              <a:rPr lang="zh-CN" altLang="en-US" dirty="0" smtClean="0"/>
              <a:t>个网格，每个网格可以放置一个组件。</a:t>
            </a:r>
            <a:endParaRPr lang="en-US" altLang="zh-CN" dirty="0" smtClean="0"/>
          </a:p>
          <a:p>
            <a:r>
              <a:rPr lang="zh-CN" altLang="en-US" dirty="0" smtClean="0"/>
              <a:t>绝对布局由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所代表，就是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不提供任何布局控制，由开发人员通过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坐标来控制组件的位置，</a:t>
            </a:r>
            <a:r>
              <a:rPr lang="en-US" altLang="zh-CN" dirty="0" err="1" smtClean="0"/>
              <a:t>RelativeLayout</a:t>
            </a:r>
            <a:r>
              <a:rPr lang="zh-CN" altLang="en-US" dirty="0" smtClean="0"/>
              <a:t>容器不管理子组件的位置，大小，这些都由开发人员自己控制。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14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怎么使用</a:t>
            </a:r>
            <a:r>
              <a:rPr lang="en-US" altLang="zh-CN" dirty="0" smtClean="0"/>
              <a:t>Android</a:t>
            </a:r>
            <a:r>
              <a:rPr lang="en-US" altLang="zh-CN" baseline="0" dirty="0" smtClean="0"/>
              <a:t> Studio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D4B27-8B2B-48C3-9F5B-80052B3CDB0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8B879-A7D0-4E0D-97BF-4C8D53E6B2BA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F59A1-8F80-4DF4-9977-98C9577469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75CE9-EB8B-4CB2-8BD6-AC8453F2E03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D6161-976B-4369-A543-C7538948A0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F3D9-6D14-4128-8A65-3D2330F6EA9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5021C-BAF1-42B5-BA61-0845794391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9A284-99BB-46D2-8EDC-D828E6BD7F09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948D-CB9E-48EC-AC93-81F7DB382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D898C-9934-40E1-A570-2A8A0DCC2181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94DD7-32C3-470D-B46C-F24F084F4A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A087B-0345-46EA-98E5-A16AE842D7E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B00A1-2A98-455B-BF1C-4CCC281A66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8A4E-03EA-4C22-BDD5-0132C2A68502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4B4A-9CD9-4D4C-8831-899C094F90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97CDB-F418-4AFE-AB31-0CCA2DB8948C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2212-7DD8-49DD-ADD8-7E30068541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DE52-22D1-40EF-A2E2-6495F92196DD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D172A-F74D-451A-B352-3DD8A828D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62825-CC19-44C9-8718-077EF6D91EE8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D0168-B603-4F2B-8B03-5C54722FD8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5A18F-3C91-42A0-AEC8-BA90E764E62F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359F3-83CB-4552-862F-47AE5B1563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87E7DA6-E403-406C-9181-6EF4E699EF90}" type="datetimeFigureOut">
              <a:rPr lang="zh-CN" altLang="en-US"/>
              <a:pPr>
                <a:defRPr/>
              </a:pPr>
              <a:t>2018/9/27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24AB94-8D45-47CC-81A6-B3D637DC16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微软雅黑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google.cn/reference/android/app/Activity.html#onStart()" TargetMode="External"/><Relationship Id="rId7" Type="http://schemas.openxmlformats.org/officeDocument/2006/relationships/hyperlink" Target="https://developer.android.google.cn/reference/android/app/Activity.html#onDestroy()" TargetMode="External"/><Relationship Id="rId2" Type="http://schemas.openxmlformats.org/officeDocument/2006/relationships/hyperlink" Target="https://developer.android.google.cn/reference/android/app/Activity.html#onCreate(android.os.Bundl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google.cn/reference/android/app/Activity.html#onStop()" TargetMode="External"/><Relationship Id="rId5" Type="http://schemas.openxmlformats.org/officeDocument/2006/relationships/hyperlink" Target="https://developer.android.google.cn/reference/android/app/Activity.html#onPause()" TargetMode="External"/><Relationship Id="rId4" Type="http://schemas.openxmlformats.org/officeDocument/2006/relationships/hyperlink" Target="https://developer.android.google.cn/reference/android/app/Activity.html#onResume()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4789488" y="4836109"/>
            <a:ext cx="4000500" cy="6953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文本框 7"/>
          <p:cNvSpPr txBox="1">
            <a:spLocks noChangeArrowheads="1"/>
          </p:cNvSpPr>
          <p:nvPr/>
        </p:nvSpPr>
        <p:spPr bwMode="auto">
          <a:xfrm>
            <a:off x="3187277" y="776351"/>
            <a:ext cx="29546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第二章</a:t>
            </a:r>
            <a:endParaRPr lang="zh-CN" altLang="en-US" sz="72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06313" y="2163653"/>
            <a:ext cx="5683675" cy="387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文本框 10"/>
          <p:cNvSpPr txBox="1">
            <a:spLocks noChangeArrowheads="1"/>
          </p:cNvSpPr>
          <p:nvPr/>
        </p:nvSpPr>
        <p:spPr bwMode="auto">
          <a:xfrm>
            <a:off x="5081589" y="4946659"/>
            <a:ext cx="33313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en-US" sz="32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：代立云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89988" y="1893848"/>
            <a:ext cx="3057525" cy="38161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14713" y="5183772"/>
            <a:ext cx="13509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765675" y="4836109"/>
            <a:ext cx="234950" cy="69532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 22"/>
          <p:cNvSpPr>
            <a:spLocks noChangeArrowheads="1"/>
          </p:cNvSpPr>
          <p:nvPr/>
        </p:nvSpPr>
        <p:spPr bwMode="auto">
          <a:xfrm>
            <a:off x="325013" y="436288"/>
            <a:ext cx="2781300" cy="2781300"/>
          </a:xfrm>
          <a:custGeom>
            <a:avLst/>
            <a:gdLst>
              <a:gd name="T0" fmla="*/ 0 w 2781300"/>
              <a:gd name="T1" fmla="*/ 0 h 2781300"/>
              <a:gd name="T2" fmla="*/ 2781300 w 2781300"/>
              <a:gd name="T3" fmla="*/ 2781300 h 2781300"/>
            </a:gdLst>
            <a:ahLst/>
            <a:cxnLst/>
            <a:rect l="T0" t="T1" r="T2" b="T3"/>
            <a:pathLst>
              <a:path w="2781300" h="2781300">
                <a:moveTo>
                  <a:pt x="2036640" y="1125345"/>
                </a:moveTo>
                <a:cubicBezTo>
                  <a:pt x="1987406" y="1125345"/>
                  <a:pt x="1947494" y="1165257"/>
                  <a:pt x="1947494" y="1214491"/>
                </a:cubicBezTo>
                <a:lnTo>
                  <a:pt x="1947494" y="1646346"/>
                </a:lnTo>
                <a:cubicBezTo>
                  <a:pt x="1947494" y="1695580"/>
                  <a:pt x="1987406" y="1735492"/>
                  <a:pt x="2036640" y="1735492"/>
                </a:cubicBezTo>
                <a:lnTo>
                  <a:pt x="2056954" y="1735492"/>
                </a:lnTo>
                <a:cubicBezTo>
                  <a:pt x="2106188" y="1735492"/>
                  <a:pt x="2146100" y="1695580"/>
                  <a:pt x="2146100" y="1646346"/>
                </a:cubicBezTo>
                <a:lnTo>
                  <a:pt x="2146100" y="1214491"/>
                </a:lnTo>
                <a:cubicBezTo>
                  <a:pt x="2146100" y="1165257"/>
                  <a:pt x="2106188" y="1125345"/>
                  <a:pt x="2056954" y="1125345"/>
                </a:cubicBezTo>
                <a:close/>
                <a:moveTo>
                  <a:pt x="903822" y="1124069"/>
                </a:moveTo>
                <a:lnTo>
                  <a:pt x="903822" y="1463934"/>
                </a:lnTo>
                <a:lnTo>
                  <a:pt x="903822" y="1859990"/>
                </a:lnTo>
                <a:lnTo>
                  <a:pt x="903822" y="1862667"/>
                </a:lnTo>
                <a:lnTo>
                  <a:pt x="904363" y="1862667"/>
                </a:lnTo>
                <a:lnTo>
                  <a:pt x="911603" y="1898532"/>
                </a:lnTo>
                <a:cubicBezTo>
                  <a:pt x="926635" y="1934071"/>
                  <a:pt x="961825" y="1959007"/>
                  <a:pt x="1002839" y="1959007"/>
                </a:cubicBezTo>
                <a:lnTo>
                  <a:pt x="1074515" y="1959007"/>
                </a:lnTo>
                <a:lnTo>
                  <a:pt x="1074515" y="2174934"/>
                </a:lnTo>
                <a:cubicBezTo>
                  <a:pt x="1074515" y="2224168"/>
                  <a:pt x="1114427" y="2264080"/>
                  <a:pt x="1163661" y="2264080"/>
                </a:cubicBezTo>
                <a:lnTo>
                  <a:pt x="1183975" y="2264080"/>
                </a:lnTo>
                <a:cubicBezTo>
                  <a:pt x="1233209" y="2264080"/>
                  <a:pt x="1273121" y="2224168"/>
                  <a:pt x="1273121" y="2174934"/>
                </a:cubicBezTo>
                <a:lnTo>
                  <a:pt x="1273121" y="1959007"/>
                </a:lnTo>
                <a:lnTo>
                  <a:pt x="1497912" y="1959007"/>
                </a:lnTo>
                <a:lnTo>
                  <a:pt x="1497912" y="2190772"/>
                </a:lnTo>
                <a:cubicBezTo>
                  <a:pt x="1497912" y="2240006"/>
                  <a:pt x="1537824" y="2279918"/>
                  <a:pt x="1587058" y="2279918"/>
                </a:cubicBezTo>
                <a:lnTo>
                  <a:pt x="1607372" y="2279918"/>
                </a:lnTo>
                <a:cubicBezTo>
                  <a:pt x="1656606" y="2279918"/>
                  <a:pt x="1696518" y="2240006"/>
                  <a:pt x="1696518" y="2190772"/>
                </a:cubicBezTo>
                <a:lnTo>
                  <a:pt x="1696518" y="1959007"/>
                </a:lnTo>
                <a:lnTo>
                  <a:pt x="1768194" y="1959007"/>
                </a:lnTo>
                <a:cubicBezTo>
                  <a:pt x="1809209" y="1959007"/>
                  <a:pt x="1844398" y="1934071"/>
                  <a:pt x="1859430" y="1898532"/>
                </a:cubicBezTo>
                <a:lnTo>
                  <a:pt x="1866671" y="1862667"/>
                </a:lnTo>
                <a:lnTo>
                  <a:pt x="1867211" y="1862667"/>
                </a:lnTo>
                <a:lnTo>
                  <a:pt x="1867211" y="1859990"/>
                </a:lnTo>
                <a:lnTo>
                  <a:pt x="1867211" y="1463934"/>
                </a:lnTo>
                <a:lnTo>
                  <a:pt x="1867211" y="1124069"/>
                </a:lnTo>
                <a:close/>
                <a:moveTo>
                  <a:pt x="724346" y="1124069"/>
                </a:moveTo>
                <a:cubicBezTo>
                  <a:pt x="675112" y="1124069"/>
                  <a:pt x="635200" y="1163981"/>
                  <a:pt x="635200" y="1213215"/>
                </a:cubicBezTo>
                <a:lnTo>
                  <a:pt x="635200" y="1645070"/>
                </a:lnTo>
                <a:cubicBezTo>
                  <a:pt x="635200" y="1694304"/>
                  <a:pt x="675112" y="1734216"/>
                  <a:pt x="724346" y="1734216"/>
                </a:cubicBezTo>
                <a:lnTo>
                  <a:pt x="744660" y="1734216"/>
                </a:lnTo>
                <a:cubicBezTo>
                  <a:pt x="793894" y="1734216"/>
                  <a:pt x="833806" y="1694304"/>
                  <a:pt x="833806" y="1645070"/>
                </a:cubicBezTo>
                <a:lnTo>
                  <a:pt x="833806" y="1213215"/>
                </a:lnTo>
                <a:cubicBezTo>
                  <a:pt x="833806" y="1163981"/>
                  <a:pt x="793894" y="1124069"/>
                  <a:pt x="744660" y="1124069"/>
                </a:cubicBezTo>
                <a:close/>
                <a:moveTo>
                  <a:pt x="1578194" y="802940"/>
                </a:moveTo>
                <a:cubicBezTo>
                  <a:pt x="1604797" y="802940"/>
                  <a:pt x="1626364" y="824506"/>
                  <a:pt x="1626364" y="851109"/>
                </a:cubicBezTo>
                <a:cubicBezTo>
                  <a:pt x="1626364" y="877712"/>
                  <a:pt x="1604797" y="899279"/>
                  <a:pt x="1578194" y="899279"/>
                </a:cubicBezTo>
                <a:cubicBezTo>
                  <a:pt x="1551591" y="899279"/>
                  <a:pt x="1530025" y="877712"/>
                  <a:pt x="1530025" y="851109"/>
                </a:cubicBezTo>
                <a:cubicBezTo>
                  <a:pt x="1530025" y="824506"/>
                  <a:pt x="1551591" y="802940"/>
                  <a:pt x="1578194" y="802940"/>
                </a:cubicBezTo>
                <a:close/>
                <a:moveTo>
                  <a:pt x="1192839" y="802940"/>
                </a:moveTo>
                <a:cubicBezTo>
                  <a:pt x="1219442" y="802940"/>
                  <a:pt x="1241008" y="824506"/>
                  <a:pt x="1241008" y="851109"/>
                </a:cubicBezTo>
                <a:cubicBezTo>
                  <a:pt x="1241008" y="877712"/>
                  <a:pt x="1219442" y="899279"/>
                  <a:pt x="1192839" y="899279"/>
                </a:cubicBezTo>
                <a:cubicBezTo>
                  <a:pt x="1166236" y="899279"/>
                  <a:pt x="1144669" y="877712"/>
                  <a:pt x="1144669" y="851109"/>
                </a:cubicBezTo>
                <a:cubicBezTo>
                  <a:pt x="1144669" y="824506"/>
                  <a:pt x="1166236" y="802940"/>
                  <a:pt x="1192839" y="802940"/>
                </a:cubicBezTo>
                <a:close/>
                <a:moveTo>
                  <a:pt x="1063954" y="526828"/>
                </a:moveTo>
                <a:cubicBezTo>
                  <a:pt x="1056626" y="526089"/>
                  <a:pt x="1049017" y="528145"/>
                  <a:pt x="1042862" y="533171"/>
                </a:cubicBezTo>
                <a:cubicBezTo>
                  <a:pt x="1030552" y="543224"/>
                  <a:pt x="1028723" y="561353"/>
                  <a:pt x="1038775" y="573662"/>
                </a:cubicBezTo>
                <a:lnTo>
                  <a:pt x="1139217" y="696651"/>
                </a:lnTo>
                <a:lnTo>
                  <a:pt x="1116197" y="706371"/>
                </a:lnTo>
                <a:cubicBezTo>
                  <a:pt x="988065" y="773711"/>
                  <a:pt x="903822" y="887749"/>
                  <a:pt x="903822" y="1017093"/>
                </a:cubicBezTo>
                <a:cubicBezTo>
                  <a:pt x="903822" y="1031561"/>
                  <a:pt x="904876" y="1045837"/>
                  <a:pt x="907180" y="1059844"/>
                </a:cubicBezTo>
                <a:lnTo>
                  <a:pt x="1863853" y="1059844"/>
                </a:lnTo>
                <a:cubicBezTo>
                  <a:pt x="1866157" y="1045837"/>
                  <a:pt x="1867211" y="1031561"/>
                  <a:pt x="1867211" y="1017093"/>
                </a:cubicBezTo>
                <a:cubicBezTo>
                  <a:pt x="1867211" y="887749"/>
                  <a:pt x="1782968" y="773711"/>
                  <a:pt x="1654837" y="706371"/>
                </a:cubicBezTo>
                <a:lnTo>
                  <a:pt x="1609804" y="687357"/>
                </a:lnTo>
                <a:lnTo>
                  <a:pt x="1702656" y="573662"/>
                </a:lnTo>
                <a:cubicBezTo>
                  <a:pt x="1712708" y="561353"/>
                  <a:pt x="1710879" y="543224"/>
                  <a:pt x="1698569" y="533171"/>
                </a:cubicBezTo>
                <a:cubicBezTo>
                  <a:pt x="1692415" y="528145"/>
                  <a:pt x="1684805" y="526089"/>
                  <a:pt x="1677478" y="526828"/>
                </a:cubicBezTo>
                <a:cubicBezTo>
                  <a:pt x="1670150" y="527568"/>
                  <a:pt x="1663105" y="531103"/>
                  <a:pt x="1658078" y="537257"/>
                </a:cubicBezTo>
                <a:lnTo>
                  <a:pt x="1552272" y="666814"/>
                </a:lnTo>
                <a:lnTo>
                  <a:pt x="1482595" y="649988"/>
                </a:lnTo>
                <a:cubicBezTo>
                  <a:pt x="1451238" y="644996"/>
                  <a:pt x="1418771" y="642375"/>
                  <a:pt x="1385517" y="642375"/>
                </a:cubicBezTo>
                <a:cubicBezTo>
                  <a:pt x="1319009" y="642375"/>
                  <a:pt x="1255649" y="652861"/>
                  <a:pt x="1198020" y="671822"/>
                </a:cubicBezTo>
                <a:lnTo>
                  <a:pt x="1194472" y="673320"/>
                </a:lnTo>
                <a:lnTo>
                  <a:pt x="1083353" y="537257"/>
                </a:lnTo>
                <a:cubicBezTo>
                  <a:pt x="1078327" y="531103"/>
                  <a:pt x="1071281" y="527568"/>
                  <a:pt x="1063954" y="526828"/>
                </a:cubicBezTo>
                <a:close/>
                <a:moveTo>
                  <a:pt x="0" y="0"/>
                </a:moveTo>
                <a:lnTo>
                  <a:pt x="2781300" y="0"/>
                </a:lnTo>
                <a:lnTo>
                  <a:pt x="2781300" y="2781300"/>
                </a:lnTo>
                <a:lnTo>
                  <a:pt x="0" y="2781300"/>
                </a:lnTo>
                <a:close/>
              </a:path>
            </a:pathLst>
          </a:custGeom>
          <a:solidFill>
            <a:srgbClr val="A5A5A5">
              <a:alpha val="94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52" y="1976680"/>
            <a:ext cx="2900338" cy="3668899"/>
          </a:xfrm>
          <a:prstGeom prst="rect">
            <a:avLst/>
          </a:prstGeom>
        </p:spPr>
      </p:pic>
      <p:sp>
        <p:nvSpPr>
          <p:cNvPr id="13" name="文本框 7"/>
          <p:cNvSpPr txBox="1">
            <a:spLocks noChangeArrowheads="1"/>
          </p:cNvSpPr>
          <p:nvPr/>
        </p:nvSpPr>
        <p:spPr bwMode="auto">
          <a:xfrm>
            <a:off x="566669" y="3421980"/>
            <a:ext cx="826380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Android</a:t>
            </a:r>
            <a:r>
              <a:rPr lang="zh-CN" altLang="en-US" sz="60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应用的界面编程</a:t>
            </a:r>
            <a:endParaRPr lang="zh-CN" altLang="en-US" sz="60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1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XML Layout compared with code 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62" y="1371600"/>
            <a:ext cx="4422852" cy="3363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4" y="4785837"/>
            <a:ext cx="4393580" cy="1554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62356" y="270942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Id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>
            <a:stCxn id="11" idx="1"/>
          </p:cNvCxnSpPr>
          <p:nvPr/>
        </p:nvCxnSpPr>
        <p:spPr>
          <a:xfrm flipH="1">
            <a:off x="3817620" y="2894092"/>
            <a:ext cx="1144736" cy="3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835681" y="3639304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Id </a:t>
            </a:r>
            <a:r>
              <a:rPr lang="zh-CN" altLang="en-US" sz="1600" dirty="0" smtClean="0">
                <a:solidFill>
                  <a:schemeClr val="bg1"/>
                </a:solidFill>
              </a:rPr>
              <a:t>的</a:t>
            </a:r>
            <a:r>
              <a:rPr lang="zh-CN" altLang="en-US" sz="1600" dirty="0">
                <a:solidFill>
                  <a:schemeClr val="bg1"/>
                </a:solidFill>
              </a:rPr>
              <a:t>引用</a:t>
            </a:r>
          </a:p>
        </p:txBody>
      </p:sp>
      <p:cxnSp>
        <p:nvCxnSpPr>
          <p:cNvPr id="15" name="直接箭头连接符 14"/>
          <p:cNvCxnSpPr>
            <a:stCxn id="14" idx="1"/>
          </p:cNvCxnSpPr>
          <p:nvPr/>
        </p:nvCxnSpPr>
        <p:spPr>
          <a:xfrm flipH="1">
            <a:off x="4043681" y="3808581"/>
            <a:ext cx="792000" cy="284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163693" y="5565855"/>
            <a:ext cx="1779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Java </a:t>
            </a:r>
            <a:r>
              <a:rPr lang="zh-CN" altLang="en-US" sz="1600" dirty="0" smtClean="0">
                <a:solidFill>
                  <a:schemeClr val="bg1"/>
                </a:solidFill>
              </a:rPr>
              <a:t>代码中怎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么使用</a:t>
            </a:r>
            <a:r>
              <a:rPr lang="en-US" altLang="zh-CN" sz="1600" dirty="0" smtClean="0">
                <a:solidFill>
                  <a:schemeClr val="bg1"/>
                </a:solidFill>
              </a:rPr>
              <a:t>id</a:t>
            </a:r>
            <a:r>
              <a:rPr lang="zh-CN" altLang="en-US" sz="1600" dirty="0" smtClean="0">
                <a:solidFill>
                  <a:schemeClr val="bg1"/>
                </a:solidFill>
              </a:rPr>
              <a:t>获取资源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60183" y="4403686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12893" y="456890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回调函数的设置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3906604" y="5384225"/>
            <a:ext cx="1452710" cy="20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1"/>
          </p:cNvCxnSpPr>
          <p:nvPr/>
        </p:nvCxnSpPr>
        <p:spPr>
          <a:xfrm flipH="1" flipV="1">
            <a:off x="4043681" y="5841538"/>
            <a:ext cx="1120012" cy="16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67" y="1452880"/>
            <a:ext cx="4537414" cy="48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440" y="-80539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自定义</a:t>
            </a:r>
            <a:r>
              <a:rPr lang="en-US" altLang="zh-CN" dirty="0" smtClean="0">
                <a:solidFill>
                  <a:schemeClr val="bg1"/>
                </a:solidFill>
              </a:rPr>
              <a:t>View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005840"/>
            <a:ext cx="4632556" cy="525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78" y="1005840"/>
            <a:ext cx="4206240" cy="5171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132" y="3508345"/>
            <a:ext cx="150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同一个</a:t>
            </a:r>
            <a:r>
              <a:rPr lang="en-US" altLang="zh-CN" sz="2000" dirty="0" smtClean="0">
                <a:solidFill>
                  <a:srgbClr val="00B050"/>
                </a:solidFill>
              </a:rPr>
              <a:t>View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>
            <a:stCxn id="6" idx="1"/>
          </p:cNvCxnSpPr>
          <p:nvPr/>
        </p:nvCxnSpPr>
        <p:spPr>
          <a:xfrm flipH="1" flipV="1">
            <a:off x="8737600" y="3586480"/>
            <a:ext cx="1862532" cy="12192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9824720" y="3822457"/>
            <a:ext cx="928726" cy="16413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5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 Reference a custom view in </a:t>
            </a:r>
            <a:r>
              <a:rPr lang="en-US" altLang="zh-CN" dirty="0" smtClean="0">
                <a:solidFill>
                  <a:schemeClr val="bg1"/>
                </a:solidFill>
              </a:rPr>
              <a:t>XML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53" y="1813242"/>
            <a:ext cx="4230687" cy="44046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4409440"/>
            <a:ext cx="127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这两个构造函数需要添加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722" y="1813242"/>
            <a:ext cx="4126198" cy="29416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2" y="4877435"/>
            <a:ext cx="4126198" cy="13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5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2.2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520628" y="464026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1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组件：布局管理器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17904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664700" y="5176838"/>
            <a:ext cx="1510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6443891" y="1858742"/>
            <a:ext cx="5077716" cy="4262093"/>
            <a:chOff x="212340" y="1763208"/>
            <a:chExt cx="5077716" cy="4262093"/>
          </a:xfrm>
        </p:grpSpPr>
        <p:grpSp>
          <p:nvGrpSpPr>
            <p:cNvPr id="13" name="组合 12"/>
            <p:cNvGrpSpPr/>
            <p:nvPr/>
          </p:nvGrpSpPr>
          <p:grpSpPr>
            <a:xfrm>
              <a:off x="2058525" y="1763208"/>
              <a:ext cx="1130300" cy="751374"/>
              <a:chOff x="1320800" y="1966426"/>
              <a:chExt cx="1320800" cy="954574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631950" y="1966426"/>
                <a:ext cx="71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lt1"/>
                    </a:solidFill>
                    <a:latin typeface="+mn-lt"/>
                    <a:ea typeface="+mn-ea"/>
                  </a:rPr>
                  <a:t>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43313" y="3373819"/>
              <a:ext cx="1258214" cy="739745"/>
              <a:chOff x="1295401" y="1981200"/>
              <a:chExt cx="1470272" cy="9398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295401" y="1981200"/>
                <a:ext cx="1470272" cy="351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AbsoluteLayout</a:t>
                </a:r>
                <a:endParaRPr lang="zh-CN" altLang="en-US" sz="12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036288" y="5261016"/>
              <a:ext cx="1456408" cy="764285"/>
              <a:chOff x="1284735" y="1950023"/>
              <a:chExt cx="1701870" cy="97097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1284735" y="1950023"/>
                <a:ext cx="170187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TableLayout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858442" y="3392943"/>
              <a:ext cx="1157958" cy="750439"/>
              <a:chOff x="1306742" y="1967614"/>
              <a:chExt cx="1353120" cy="95338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1306742" y="1967614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GridLayout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2036288" y="4100327"/>
              <a:ext cx="1395194" cy="739745"/>
              <a:chOff x="1275208" y="1981200"/>
              <a:chExt cx="1630339" cy="93980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1275208" y="1981200"/>
                <a:ext cx="1630339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LinearLayout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879875" y="4481850"/>
              <a:ext cx="1410181" cy="739745"/>
              <a:chOff x="1259298" y="1981200"/>
              <a:chExt cx="1647852" cy="939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>
                <a:off x="1259298" y="1982986"/>
                <a:ext cx="1647852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RelativeLayout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2340" y="4521271"/>
              <a:ext cx="1446903" cy="739745"/>
              <a:chOff x="1268051" y="1981200"/>
              <a:chExt cx="1690763" cy="939800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1268051" y="1998592"/>
                <a:ext cx="1690763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FrameLayout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058525" y="2925376"/>
              <a:ext cx="1228723" cy="754007"/>
              <a:chOff x="1320800" y="1963081"/>
              <a:chExt cx="1435811" cy="957919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1320800" y="1963081"/>
                <a:ext cx="1435811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ViewGroup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2511570" y="2503857"/>
              <a:ext cx="176369" cy="427928"/>
              <a:chOff x="1294746" y="2621067"/>
              <a:chExt cx="176369" cy="427928"/>
            </a:xfrm>
          </p:grpSpPr>
          <p:sp>
            <p:nvSpPr>
              <p:cNvPr id="49" name="等腰三角形 48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51" name="直接连接符 50"/>
              <p:cNvCxnSpPr>
                <a:stCxn id="49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/>
            <p:cNvGrpSpPr/>
            <p:nvPr/>
          </p:nvGrpSpPr>
          <p:grpSpPr>
            <a:xfrm>
              <a:off x="2511570" y="3672399"/>
              <a:ext cx="176369" cy="427928"/>
              <a:chOff x="1294746" y="2621067"/>
              <a:chExt cx="176369" cy="427928"/>
            </a:xfrm>
          </p:grpSpPr>
          <p:sp>
            <p:nvSpPr>
              <p:cNvPr id="62" name="等腰三角形 61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3" name="直接连接符 62"/>
              <p:cNvCxnSpPr>
                <a:stCxn id="62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2496517" y="4844974"/>
              <a:ext cx="176369" cy="427928"/>
              <a:chOff x="1294746" y="2621067"/>
              <a:chExt cx="176369" cy="427928"/>
            </a:xfrm>
          </p:grpSpPr>
          <p:sp>
            <p:nvSpPr>
              <p:cNvPr id="65" name="等腰三角形 64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>
                <a:stCxn id="65" idx="3"/>
              </p:cNvCxnSpPr>
              <p:nvPr/>
            </p:nvCxnSpPr>
            <p:spPr>
              <a:xfrm flipH="1">
                <a:off x="1382930" y="2751737"/>
                <a:ext cx="1" cy="2972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1459459" y="3286660"/>
              <a:ext cx="564767" cy="567790"/>
              <a:chOff x="883499" y="2598217"/>
              <a:chExt cx="564767" cy="567790"/>
            </a:xfrm>
          </p:grpSpPr>
          <p:sp>
            <p:nvSpPr>
              <p:cNvPr id="68" name="等腰三角形 67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9" name="直接连接符 68"/>
              <p:cNvCxnSpPr>
                <a:stCxn id="68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1426798" y="3592401"/>
              <a:ext cx="607315" cy="1278698"/>
              <a:chOff x="883500" y="1887309"/>
              <a:chExt cx="607315" cy="1278698"/>
            </a:xfrm>
          </p:grpSpPr>
          <p:sp>
            <p:nvSpPr>
              <p:cNvPr id="73" name="等腰三角形 72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/>
            <p:cNvGrpSpPr/>
            <p:nvPr/>
          </p:nvGrpSpPr>
          <p:grpSpPr>
            <a:xfrm rot="15980042">
              <a:off x="3226143" y="3293417"/>
              <a:ext cx="564767" cy="567790"/>
              <a:chOff x="883499" y="2598217"/>
              <a:chExt cx="564767" cy="567790"/>
            </a:xfrm>
          </p:grpSpPr>
          <p:sp>
            <p:nvSpPr>
              <p:cNvPr id="77" name="等腰三角形 7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8" name="直接连接符 77"/>
              <p:cNvCxnSpPr>
                <a:stCxn id="77" idx="3"/>
              </p:cNvCxnSpPr>
              <p:nvPr/>
            </p:nvCxnSpPr>
            <p:spPr>
              <a:xfrm flipH="1">
                <a:off x="883499" y="2727867"/>
                <a:ext cx="448941" cy="4381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 rot="18338714">
              <a:off x="3291715" y="3566698"/>
              <a:ext cx="607315" cy="1278698"/>
              <a:chOff x="883500" y="1887309"/>
              <a:chExt cx="607315" cy="1278698"/>
            </a:xfrm>
          </p:grpSpPr>
          <p:sp>
            <p:nvSpPr>
              <p:cNvPr id="80" name="等腰三角形 79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883500" y="2012307"/>
                <a:ext cx="481602" cy="11537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" name="组合 82"/>
          <p:cNvGrpSpPr/>
          <p:nvPr/>
        </p:nvGrpSpPr>
        <p:grpSpPr>
          <a:xfrm>
            <a:off x="734498" y="2411002"/>
            <a:ext cx="4988663" cy="3546952"/>
            <a:chOff x="7204560" y="3196387"/>
            <a:chExt cx="4988663" cy="3546952"/>
          </a:xfrm>
        </p:grpSpPr>
        <p:sp>
          <p:nvSpPr>
            <p:cNvPr id="84" name="矩形 83"/>
            <p:cNvSpPr/>
            <p:nvPr/>
          </p:nvSpPr>
          <p:spPr bwMode="auto">
            <a:xfrm>
              <a:off x="7204560" y="3196387"/>
              <a:ext cx="4988663" cy="354695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 bwMode="auto">
            <a:xfrm>
              <a:off x="7212182" y="3327019"/>
              <a:ext cx="4927952" cy="3416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从图中可以看出本节介绍的第一组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为基类派生的布局管理器。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通过使用布局管理器，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应用的图形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用户界面具有良好的平台无关性。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布局管理器可以根据运行平台来调整组件的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大小，程序员要做的只是为容器选择合适的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布局管理器也继承了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，因此可以作为普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组件使用。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575873" y="1776745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47285" y="2292682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47285" y="3886532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40935" y="5478795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49466" y="184897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线性布局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40735" y="5061282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帧布局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49466" y="3442826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表格布局</a:t>
            </a:r>
            <a:endParaRPr lang="zh-CN" altLang="en-US" dirty="0"/>
          </a:p>
        </p:txBody>
      </p:sp>
      <p:sp>
        <p:nvSpPr>
          <p:cNvPr id="91" name="文本框 56"/>
          <p:cNvSpPr txBox="1">
            <a:spLocks noChangeArrowheads="1"/>
          </p:cNvSpPr>
          <p:nvPr/>
        </p:nvSpPr>
        <p:spPr bwMode="auto">
          <a:xfrm>
            <a:off x="3166160" y="2208000"/>
            <a:ext cx="41857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案例：水平、垂直的线性布局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66" y="1813851"/>
            <a:ext cx="3201280" cy="44925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17" y="3081791"/>
            <a:ext cx="3705225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871" y="1683082"/>
            <a:ext cx="3705225" cy="4914900"/>
          </a:xfrm>
          <a:prstGeom prst="rect">
            <a:avLst/>
          </a:prstGeom>
        </p:spPr>
      </p:pic>
      <p:sp>
        <p:nvSpPr>
          <p:cNvPr id="90" name="文本框 56"/>
          <p:cNvSpPr txBox="1">
            <a:spLocks noChangeArrowheads="1"/>
          </p:cNvSpPr>
          <p:nvPr/>
        </p:nvSpPr>
        <p:spPr bwMode="auto">
          <a:xfrm>
            <a:off x="3201705" y="3782699"/>
            <a:ext cx="3262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案例：丰富的表格布局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64" y="1683082"/>
            <a:ext cx="3662707" cy="5007219"/>
          </a:xfrm>
          <a:prstGeom prst="rect">
            <a:avLst/>
          </a:prstGeom>
        </p:spPr>
      </p:pic>
      <p:sp>
        <p:nvSpPr>
          <p:cNvPr id="92" name="文本框 56"/>
          <p:cNvSpPr txBox="1">
            <a:spLocks noChangeArrowheads="1"/>
          </p:cNvSpPr>
          <p:nvPr/>
        </p:nvSpPr>
        <p:spPr bwMode="auto">
          <a:xfrm>
            <a:off x="3203388" y="5428210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案例：霓虹灯效果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3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1" grpId="0"/>
      <p:bldP spid="90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</a:rPr>
              <a:t>中的颜色设置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1188720"/>
            <a:ext cx="9977120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LinearLayout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7720" y="1718991"/>
            <a:ext cx="3571240" cy="9407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7720" y="150602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Default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7253"/>
            <a:ext cx="3540760" cy="1258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55150"/>
            <a:ext cx="3540760" cy="1635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37312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8200" y="3122717"/>
            <a:ext cx="312457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zh-CN" altLang="zh-CN" dirty="0">
                <a:solidFill>
                  <a:srgbClr val="FFFF00"/>
                </a:solidFill>
              </a:rPr>
              <a:t>android:orientation="vertical"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1" y="1680527"/>
            <a:ext cx="3190240" cy="48103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22240" y="13111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UI </a:t>
            </a:r>
            <a:r>
              <a:rPr lang="zh-CN" altLang="en-US" dirty="0">
                <a:solidFill>
                  <a:srgbClr val="FFFF00"/>
                </a:solidFill>
              </a:rPr>
              <a:t>的更多属性设置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232" y="3742452"/>
            <a:ext cx="2817728" cy="27484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73232" y="13213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gravity</a:t>
            </a:r>
            <a:r>
              <a:rPr lang="zh-CN" altLang="en-US" dirty="0" smtClean="0">
                <a:solidFill>
                  <a:srgbClr val="FFFF00"/>
                </a:solidFill>
              </a:rPr>
              <a:t>属性</a:t>
            </a:r>
            <a:r>
              <a:rPr lang="zh-CN" altLang="en-US" dirty="0">
                <a:solidFill>
                  <a:srgbClr val="FFFF00"/>
                </a:solidFill>
              </a:rPr>
              <a:t>的</a:t>
            </a:r>
            <a:r>
              <a:rPr lang="zh-CN" altLang="en-US" dirty="0" smtClean="0">
                <a:solidFill>
                  <a:srgbClr val="FFFF00"/>
                </a:solidFill>
              </a:rPr>
              <a:t>设置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028" name="Picture 4" descr="gravity   pendulum çå¾å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232" y="1664730"/>
            <a:ext cx="2817728" cy="196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7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2683" y="493783"/>
            <a:ext cx="45285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Android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布局管理器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 bwMode="auto">
          <a:xfrm>
            <a:off x="2613514" y="1827167"/>
            <a:ext cx="0" cy="4213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 bwMode="auto">
          <a:xfrm>
            <a:off x="2484926" y="2343104"/>
            <a:ext cx="255588" cy="2555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75" name="椭圆 74"/>
          <p:cNvSpPr/>
          <p:nvPr/>
        </p:nvSpPr>
        <p:spPr bwMode="auto">
          <a:xfrm>
            <a:off x="2484926" y="3936954"/>
            <a:ext cx="255588" cy="2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6" name="椭圆 85"/>
          <p:cNvSpPr/>
          <p:nvPr/>
        </p:nvSpPr>
        <p:spPr bwMode="auto">
          <a:xfrm>
            <a:off x="2478576" y="5529217"/>
            <a:ext cx="255588" cy="255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87" name="泪滴形 86"/>
          <p:cNvSpPr/>
          <p:nvPr/>
        </p:nvSpPr>
        <p:spPr bwMode="auto">
          <a:xfrm rot="2700000">
            <a:off x="887107" y="189939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相对布局</a:t>
            </a:r>
            <a:endParaRPr lang="zh-CN" altLang="en-US" dirty="0"/>
          </a:p>
        </p:txBody>
      </p:sp>
      <p:sp>
        <p:nvSpPr>
          <p:cNvPr id="88" name="泪滴形 87"/>
          <p:cNvSpPr/>
          <p:nvPr/>
        </p:nvSpPr>
        <p:spPr bwMode="auto">
          <a:xfrm rot="2700000">
            <a:off x="878376" y="5111704"/>
            <a:ext cx="1144588" cy="1144588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绝对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89" name="泪滴形 88"/>
          <p:cNvSpPr/>
          <p:nvPr/>
        </p:nvSpPr>
        <p:spPr bwMode="auto">
          <a:xfrm rot="2700000">
            <a:off x="887107" y="3493248"/>
            <a:ext cx="1144588" cy="1143000"/>
          </a:xfrm>
          <a:prstGeom prst="teardrop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网格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12" name="文本框 56"/>
          <p:cNvSpPr txBox="1">
            <a:spLocks noChangeArrowheads="1"/>
          </p:cNvSpPr>
          <p:nvPr/>
        </p:nvSpPr>
        <p:spPr bwMode="auto">
          <a:xfrm>
            <a:off x="3015934" y="3833121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案例：计算器界面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56"/>
          <p:cNvSpPr txBox="1">
            <a:spLocks noChangeArrowheads="1"/>
          </p:cNvSpPr>
          <p:nvPr/>
        </p:nvSpPr>
        <p:spPr bwMode="auto">
          <a:xfrm>
            <a:off x="2967013" y="2203897"/>
            <a:ext cx="2954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案例：梅花布局效果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56"/>
          <p:cNvSpPr txBox="1">
            <a:spLocks noChangeArrowheads="1"/>
          </p:cNvSpPr>
          <p:nvPr/>
        </p:nvSpPr>
        <p:spPr bwMode="auto">
          <a:xfrm>
            <a:off x="3030051" y="5453165"/>
            <a:ext cx="23391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案例：登录界面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2" y="1568403"/>
            <a:ext cx="3705225" cy="499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21" y="1401715"/>
            <a:ext cx="3676650" cy="532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9" y="2598692"/>
            <a:ext cx="36861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1" grpId="2" animBg="1"/>
      <p:bldP spid="75" grpId="0" animBg="1"/>
      <p:bldP spid="75" grpId="1" animBg="1"/>
      <p:bldP spid="7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63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CN" dirty="0" smtClean="0">
                <a:solidFill>
                  <a:schemeClr val="bg1"/>
                </a:solidFill>
              </a:rPr>
              <a:t>Layout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layout properties</a:t>
            </a: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8880"/>
            <a:ext cx="1043939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45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20298" y="452200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本章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学习</a:t>
            </a:r>
            <a:r>
              <a:rPr lang="zh-CN" altLang="en-US" sz="4400" dirty="0">
                <a:solidFill>
                  <a:schemeClr val="bg1"/>
                </a:solidFill>
                <a:ea typeface="方正大黑简体" pitchFamily="2" charset="-122"/>
              </a:rPr>
              <a:t>要点</a:t>
            </a:r>
            <a:r>
              <a:rPr lang="zh-CN" altLang="en-US" sz="4400" dirty="0" smtClean="0">
                <a:solidFill>
                  <a:schemeClr val="bg1"/>
                </a:solidFill>
                <a:ea typeface="方正大黑简体" pitchFamily="2" charset="-122"/>
              </a:rPr>
              <a:t>：</a:t>
            </a:r>
            <a:endParaRPr lang="zh-CN" altLang="en-US" sz="4400" dirty="0">
              <a:solidFill>
                <a:schemeClr val="bg1"/>
              </a:solidFill>
              <a:ea typeface="方正大黑简体" pitchFamily="2" charset="-122"/>
            </a:endParaRPr>
          </a:p>
        </p:txBody>
      </p:sp>
      <p:grpSp>
        <p:nvGrpSpPr>
          <p:cNvPr id="11" name="组合 5"/>
          <p:cNvGrpSpPr>
            <a:grpSpLocks/>
          </p:cNvGrpSpPr>
          <p:nvPr/>
        </p:nvGrpSpPr>
        <p:grpSpPr bwMode="auto">
          <a:xfrm>
            <a:off x="3486150" y="1524227"/>
            <a:ext cx="4832350" cy="4294187"/>
            <a:chOff x="2155389" y="875186"/>
            <a:chExt cx="4831282" cy="4294006"/>
          </a:xfrm>
          <a:solidFill>
            <a:srgbClr val="FE5A3E"/>
          </a:solidFill>
        </p:grpSpPr>
        <p:grpSp>
          <p:nvGrpSpPr>
            <p:cNvPr id="12" name="组合 52"/>
            <p:cNvGrpSpPr>
              <a:grpSpLocks/>
            </p:cNvGrpSpPr>
            <p:nvPr/>
          </p:nvGrpSpPr>
          <p:grpSpPr bwMode="auto">
            <a:xfrm>
              <a:off x="2155389" y="1711660"/>
              <a:ext cx="4831282" cy="3457532"/>
              <a:chOff x="1960587" y="1786628"/>
              <a:chExt cx="4832113" cy="3456450"/>
            </a:xfrm>
            <a:grpFill/>
          </p:grpSpPr>
          <p:sp>
            <p:nvSpPr>
              <p:cNvPr id="17" name="任意多边形 16"/>
              <p:cNvSpPr>
                <a:spLocks noChangeAspect="1"/>
              </p:cNvSpPr>
              <p:nvPr/>
            </p:nvSpPr>
            <p:spPr>
              <a:xfrm rot="13926129" flipH="1">
                <a:off x="1813922" y="2777646"/>
                <a:ext cx="1120377" cy="827047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4514"/>
                  <a:gd name="connsiteY0" fmla="*/ 785244 h 785244"/>
                  <a:gd name="connsiteX1" fmla="*/ 643520 w 974514"/>
                  <a:gd name="connsiteY1" fmla="*/ 130175 h 785244"/>
                  <a:gd name="connsiteX2" fmla="*/ 589545 w 974514"/>
                  <a:gd name="connsiteY2" fmla="*/ 0 h 785244"/>
                  <a:gd name="connsiteX3" fmla="*/ 974514 w 974514"/>
                  <a:gd name="connsiteY3" fmla="*/ 210345 h 785244"/>
                  <a:gd name="connsiteX4" fmla="*/ 748295 w 974514"/>
                  <a:gd name="connsiteY4" fmla="*/ 424657 h 785244"/>
                  <a:gd name="connsiteX5" fmla="*/ 710131 w 974514"/>
                  <a:gd name="connsiteY5" fmla="*/ 333327 h 785244"/>
                  <a:gd name="connsiteX6" fmla="*/ 0 w 974514"/>
                  <a:gd name="connsiteY6" fmla="*/ 785244 h 785244"/>
                  <a:gd name="connsiteX0" fmla="*/ 0 w 971584"/>
                  <a:gd name="connsiteY0" fmla="*/ 785244 h 785244"/>
                  <a:gd name="connsiteX1" fmla="*/ 643520 w 971584"/>
                  <a:gd name="connsiteY1" fmla="*/ 130175 h 785244"/>
                  <a:gd name="connsiteX2" fmla="*/ 589545 w 971584"/>
                  <a:gd name="connsiteY2" fmla="*/ 0 h 785244"/>
                  <a:gd name="connsiteX3" fmla="*/ 971584 w 971584"/>
                  <a:gd name="connsiteY3" fmla="*/ 155615 h 785244"/>
                  <a:gd name="connsiteX4" fmla="*/ 748295 w 971584"/>
                  <a:gd name="connsiteY4" fmla="*/ 424657 h 785244"/>
                  <a:gd name="connsiteX5" fmla="*/ 710131 w 971584"/>
                  <a:gd name="connsiteY5" fmla="*/ 333327 h 785244"/>
                  <a:gd name="connsiteX6" fmla="*/ 0 w 971584"/>
                  <a:gd name="connsiteY6" fmla="*/ 785244 h 785244"/>
                  <a:gd name="connsiteX0" fmla="*/ 0 w 972271"/>
                  <a:gd name="connsiteY0" fmla="*/ 785244 h 785244"/>
                  <a:gd name="connsiteX1" fmla="*/ 643520 w 972271"/>
                  <a:gd name="connsiteY1" fmla="*/ 130175 h 785244"/>
                  <a:gd name="connsiteX2" fmla="*/ 589545 w 972271"/>
                  <a:gd name="connsiteY2" fmla="*/ 0 h 785244"/>
                  <a:gd name="connsiteX3" fmla="*/ 972271 w 972271"/>
                  <a:gd name="connsiteY3" fmla="*/ 123714 h 785244"/>
                  <a:gd name="connsiteX4" fmla="*/ 748295 w 972271"/>
                  <a:gd name="connsiteY4" fmla="*/ 424657 h 785244"/>
                  <a:gd name="connsiteX5" fmla="*/ 710131 w 972271"/>
                  <a:gd name="connsiteY5" fmla="*/ 333327 h 785244"/>
                  <a:gd name="connsiteX6" fmla="*/ 0 w 972271"/>
                  <a:gd name="connsiteY6" fmla="*/ 785244 h 785244"/>
                  <a:gd name="connsiteX0" fmla="*/ 0 w 965968"/>
                  <a:gd name="connsiteY0" fmla="*/ 785244 h 785244"/>
                  <a:gd name="connsiteX1" fmla="*/ 643520 w 965968"/>
                  <a:gd name="connsiteY1" fmla="*/ 130175 h 785244"/>
                  <a:gd name="connsiteX2" fmla="*/ 589545 w 965968"/>
                  <a:gd name="connsiteY2" fmla="*/ 0 h 785244"/>
                  <a:gd name="connsiteX3" fmla="*/ 965968 w 965968"/>
                  <a:gd name="connsiteY3" fmla="*/ 122946 h 785244"/>
                  <a:gd name="connsiteX4" fmla="*/ 748295 w 965968"/>
                  <a:gd name="connsiteY4" fmla="*/ 424657 h 785244"/>
                  <a:gd name="connsiteX5" fmla="*/ 710131 w 965968"/>
                  <a:gd name="connsiteY5" fmla="*/ 333327 h 785244"/>
                  <a:gd name="connsiteX6" fmla="*/ 0 w 965968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710131 w 967584"/>
                  <a:gd name="connsiteY5" fmla="*/ 333327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  <a:gd name="connsiteX0" fmla="*/ 0 w 967584"/>
                  <a:gd name="connsiteY0" fmla="*/ 785244 h 785244"/>
                  <a:gd name="connsiteX1" fmla="*/ 643520 w 967584"/>
                  <a:gd name="connsiteY1" fmla="*/ 130175 h 785244"/>
                  <a:gd name="connsiteX2" fmla="*/ 589545 w 967584"/>
                  <a:gd name="connsiteY2" fmla="*/ 0 h 785244"/>
                  <a:gd name="connsiteX3" fmla="*/ 967584 w 967584"/>
                  <a:gd name="connsiteY3" fmla="*/ 135937 h 785244"/>
                  <a:gd name="connsiteX4" fmla="*/ 748295 w 967584"/>
                  <a:gd name="connsiteY4" fmla="*/ 424657 h 785244"/>
                  <a:gd name="connsiteX5" fmla="*/ 694319 w 967584"/>
                  <a:gd name="connsiteY5" fmla="*/ 328130 h 785244"/>
                  <a:gd name="connsiteX6" fmla="*/ 0 w 967584"/>
                  <a:gd name="connsiteY6" fmla="*/ 785244 h 78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7584" h="785244">
                    <a:moveTo>
                      <a:pt x="0" y="785244"/>
                    </a:moveTo>
                    <a:cubicBezTo>
                      <a:pt x="136004" y="525741"/>
                      <a:pt x="316580" y="331974"/>
                      <a:pt x="643520" y="130175"/>
                    </a:cubicBezTo>
                    <a:lnTo>
                      <a:pt x="589545" y="0"/>
                    </a:lnTo>
                    <a:lnTo>
                      <a:pt x="967584" y="135937"/>
                    </a:lnTo>
                    <a:lnTo>
                      <a:pt x="748295" y="424657"/>
                    </a:lnTo>
                    <a:lnTo>
                      <a:pt x="694319" y="328130"/>
                    </a:lnTo>
                    <a:cubicBezTo>
                      <a:pt x="527638" y="376354"/>
                      <a:pt x="254811" y="533127"/>
                      <a:pt x="0" y="785244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8" name="任意多边形 17"/>
              <p:cNvSpPr>
                <a:spLocks noChangeAspect="1"/>
              </p:cNvSpPr>
              <p:nvPr/>
            </p:nvSpPr>
            <p:spPr>
              <a:xfrm rot="10597657" flipH="1">
                <a:off x="2992411" y="4513087"/>
                <a:ext cx="1038174" cy="729991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31069"/>
                  <a:gd name="connsiteY0" fmla="*/ 676236 h 676236"/>
                  <a:gd name="connsiteX1" fmla="*/ 700075 w 1031069"/>
                  <a:gd name="connsiteY1" fmla="*/ 130175 h 676236"/>
                  <a:gd name="connsiteX2" fmla="*/ 646100 w 1031069"/>
                  <a:gd name="connsiteY2" fmla="*/ 0 h 676236"/>
                  <a:gd name="connsiteX3" fmla="*/ 1031069 w 1031069"/>
                  <a:gd name="connsiteY3" fmla="*/ 210345 h 676236"/>
                  <a:gd name="connsiteX4" fmla="*/ 804850 w 1031069"/>
                  <a:gd name="connsiteY4" fmla="*/ 424657 h 676236"/>
                  <a:gd name="connsiteX5" fmla="*/ 766686 w 1031069"/>
                  <a:gd name="connsiteY5" fmla="*/ 333327 h 676236"/>
                  <a:gd name="connsiteX6" fmla="*/ 0 w 1031069"/>
                  <a:gd name="connsiteY6" fmla="*/ 676236 h 676236"/>
                  <a:gd name="connsiteX0" fmla="*/ 0 w 1011087"/>
                  <a:gd name="connsiteY0" fmla="*/ 676236 h 676236"/>
                  <a:gd name="connsiteX1" fmla="*/ 700075 w 1011087"/>
                  <a:gd name="connsiteY1" fmla="*/ 130175 h 676236"/>
                  <a:gd name="connsiteX2" fmla="*/ 646100 w 1011087"/>
                  <a:gd name="connsiteY2" fmla="*/ 0 h 676236"/>
                  <a:gd name="connsiteX3" fmla="*/ 1011087 w 1011087"/>
                  <a:gd name="connsiteY3" fmla="*/ 161860 h 676236"/>
                  <a:gd name="connsiteX4" fmla="*/ 804850 w 1011087"/>
                  <a:gd name="connsiteY4" fmla="*/ 424657 h 676236"/>
                  <a:gd name="connsiteX5" fmla="*/ 766686 w 1011087"/>
                  <a:gd name="connsiteY5" fmla="*/ 333327 h 676236"/>
                  <a:gd name="connsiteX6" fmla="*/ 0 w 101108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1011377"/>
                  <a:gd name="connsiteY0" fmla="*/ 676236 h 676236"/>
                  <a:gd name="connsiteX1" fmla="*/ 700075 w 1011377"/>
                  <a:gd name="connsiteY1" fmla="*/ 130175 h 676236"/>
                  <a:gd name="connsiteX2" fmla="*/ 646100 w 1011377"/>
                  <a:gd name="connsiteY2" fmla="*/ 0 h 676236"/>
                  <a:gd name="connsiteX3" fmla="*/ 1011377 w 1011377"/>
                  <a:gd name="connsiteY3" fmla="*/ 151215 h 676236"/>
                  <a:gd name="connsiteX4" fmla="*/ 804850 w 1011377"/>
                  <a:gd name="connsiteY4" fmla="*/ 424657 h 676236"/>
                  <a:gd name="connsiteX5" fmla="*/ 766686 w 1011377"/>
                  <a:gd name="connsiteY5" fmla="*/ 333327 h 676236"/>
                  <a:gd name="connsiteX6" fmla="*/ 0 w 1011377"/>
                  <a:gd name="connsiteY6" fmla="*/ 676236 h 676236"/>
                  <a:gd name="connsiteX0" fmla="*/ 0 w 978950"/>
                  <a:gd name="connsiteY0" fmla="*/ 631407 h 631407"/>
                  <a:gd name="connsiteX1" fmla="*/ 667648 w 978950"/>
                  <a:gd name="connsiteY1" fmla="*/ 130175 h 631407"/>
                  <a:gd name="connsiteX2" fmla="*/ 613673 w 978950"/>
                  <a:gd name="connsiteY2" fmla="*/ 0 h 631407"/>
                  <a:gd name="connsiteX3" fmla="*/ 978950 w 978950"/>
                  <a:gd name="connsiteY3" fmla="*/ 151215 h 631407"/>
                  <a:gd name="connsiteX4" fmla="*/ 772423 w 978950"/>
                  <a:gd name="connsiteY4" fmla="*/ 424657 h 631407"/>
                  <a:gd name="connsiteX5" fmla="*/ 734259 w 978950"/>
                  <a:gd name="connsiteY5" fmla="*/ 333327 h 631407"/>
                  <a:gd name="connsiteX6" fmla="*/ 0 w 978950"/>
                  <a:gd name="connsiteY6" fmla="*/ 631407 h 631407"/>
                  <a:gd name="connsiteX0" fmla="*/ 0 w 982198"/>
                  <a:gd name="connsiteY0" fmla="*/ 669231 h 669231"/>
                  <a:gd name="connsiteX1" fmla="*/ 670896 w 982198"/>
                  <a:gd name="connsiteY1" fmla="*/ 130175 h 669231"/>
                  <a:gd name="connsiteX2" fmla="*/ 616921 w 982198"/>
                  <a:gd name="connsiteY2" fmla="*/ 0 h 669231"/>
                  <a:gd name="connsiteX3" fmla="*/ 982198 w 982198"/>
                  <a:gd name="connsiteY3" fmla="*/ 151215 h 669231"/>
                  <a:gd name="connsiteX4" fmla="*/ 775671 w 982198"/>
                  <a:gd name="connsiteY4" fmla="*/ 424657 h 669231"/>
                  <a:gd name="connsiteX5" fmla="*/ 737507 w 982198"/>
                  <a:gd name="connsiteY5" fmla="*/ 333327 h 669231"/>
                  <a:gd name="connsiteX6" fmla="*/ 0 w 982198"/>
                  <a:gd name="connsiteY6" fmla="*/ 669231 h 669231"/>
                  <a:gd name="connsiteX0" fmla="*/ 0 w 974100"/>
                  <a:gd name="connsiteY0" fmla="*/ 685801 h 685801"/>
                  <a:gd name="connsiteX1" fmla="*/ 662798 w 974100"/>
                  <a:gd name="connsiteY1" fmla="*/ 130175 h 685801"/>
                  <a:gd name="connsiteX2" fmla="*/ 608823 w 974100"/>
                  <a:gd name="connsiteY2" fmla="*/ 0 h 685801"/>
                  <a:gd name="connsiteX3" fmla="*/ 974100 w 974100"/>
                  <a:gd name="connsiteY3" fmla="*/ 151215 h 685801"/>
                  <a:gd name="connsiteX4" fmla="*/ 767573 w 974100"/>
                  <a:gd name="connsiteY4" fmla="*/ 424657 h 685801"/>
                  <a:gd name="connsiteX5" fmla="*/ 729409 w 974100"/>
                  <a:gd name="connsiteY5" fmla="*/ 333327 h 685801"/>
                  <a:gd name="connsiteX6" fmla="*/ 0 w 974100"/>
                  <a:gd name="connsiteY6" fmla="*/ 685801 h 685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100" h="685801">
                    <a:moveTo>
                      <a:pt x="0" y="685801"/>
                    </a:moveTo>
                    <a:cubicBezTo>
                      <a:pt x="145560" y="425327"/>
                      <a:pt x="341596" y="238243"/>
                      <a:pt x="662798" y="130175"/>
                    </a:cubicBezTo>
                    <a:lnTo>
                      <a:pt x="608823" y="0"/>
                    </a:lnTo>
                    <a:lnTo>
                      <a:pt x="974100" y="151215"/>
                    </a:lnTo>
                    <a:lnTo>
                      <a:pt x="767573" y="424657"/>
                    </a:lnTo>
                    <a:lnTo>
                      <a:pt x="729409" y="333327"/>
                    </a:lnTo>
                    <a:cubicBezTo>
                      <a:pt x="487544" y="367422"/>
                      <a:pt x="218172" y="473763"/>
                      <a:pt x="0" y="685801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19" name="任意多边形 18"/>
              <p:cNvSpPr>
                <a:spLocks noChangeAspect="1"/>
              </p:cNvSpPr>
              <p:nvPr/>
            </p:nvSpPr>
            <p:spPr>
              <a:xfrm rot="3362433" flipH="1">
                <a:off x="5868200" y="2084171"/>
                <a:ext cx="1128311" cy="720690"/>
              </a:xfrm>
              <a:custGeom>
                <a:avLst/>
                <a:gdLst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711200 w 990600"/>
                  <a:gd name="connsiteY2" fmla="*/ 165100 h 685800"/>
                  <a:gd name="connsiteX3" fmla="*/ 622300 w 990600"/>
                  <a:gd name="connsiteY3" fmla="*/ 0 h 685800"/>
                  <a:gd name="connsiteX4" fmla="*/ 990600 w 990600"/>
                  <a:gd name="connsiteY4" fmla="*/ 88900 h 685800"/>
                  <a:gd name="connsiteX5" fmla="*/ 800100 w 990600"/>
                  <a:gd name="connsiteY5" fmla="*/ 393700 h 685800"/>
                  <a:gd name="connsiteX6" fmla="*/ 762000 w 990600"/>
                  <a:gd name="connsiteY6" fmla="*/ 266700 h 685800"/>
                  <a:gd name="connsiteX7" fmla="*/ 0 w 990600"/>
                  <a:gd name="connsiteY7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2000 w 990600"/>
                  <a:gd name="connsiteY5" fmla="*/ 266700 h 685800"/>
                  <a:gd name="connsiteX6" fmla="*/ 0 w 990600"/>
                  <a:gd name="connsiteY6" fmla="*/ 685800 h 685800"/>
                  <a:gd name="connsiteX0" fmla="*/ 0 w 990600"/>
                  <a:gd name="connsiteY0" fmla="*/ 685800 h 685800"/>
                  <a:gd name="connsiteX1" fmla="*/ 723900 w 990600"/>
                  <a:gd name="connsiteY1" fmla="*/ 177800 h 685800"/>
                  <a:gd name="connsiteX2" fmla="*/ 622300 w 990600"/>
                  <a:gd name="connsiteY2" fmla="*/ 0 h 685800"/>
                  <a:gd name="connsiteX3" fmla="*/ 990600 w 990600"/>
                  <a:gd name="connsiteY3" fmla="*/ 88900 h 685800"/>
                  <a:gd name="connsiteX4" fmla="*/ 800100 w 990600"/>
                  <a:gd name="connsiteY4" fmla="*/ 393700 h 685800"/>
                  <a:gd name="connsiteX5" fmla="*/ 761968 w 990600"/>
                  <a:gd name="connsiteY5" fmla="*/ 266676 h 685800"/>
                  <a:gd name="connsiteX6" fmla="*/ 0 w 990600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22300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77800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88900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412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532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266676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68 w 1026319"/>
                  <a:gd name="connsiteY5" fmla="*/ 300013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99989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127793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271414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54857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90511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685800 h 685800"/>
                  <a:gd name="connsiteX1" fmla="*/ 723900 w 1026319"/>
                  <a:gd name="connsiteY1" fmla="*/ 99218 h 685800"/>
                  <a:gd name="connsiteX2" fmla="*/ 691356 w 1026319"/>
                  <a:gd name="connsiteY2" fmla="*/ 0 h 685800"/>
                  <a:gd name="connsiteX3" fmla="*/ 1026319 w 1026319"/>
                  <a:gd name="connsiteY3" fmla="*/ 179388 h 685800"/>
                  <a:gd name="connsiteX4" fmla="*/ 800100 w 1026319"/>
                  <a:gd name="connsiteY4" fmla="*/ 393700 h 685800"/>
                  <a:gd name="connsiteX5" fmla="*/ 761936 w 1026319"/>
                  <a:gd name="connsiteY5" fmla="*/ 302370 h 685800"/>
                  <a:gd name="connsiteX6" fmla="*/ 0 w 1026319"/>
                  <a:gd name="connsiteY6" fmla="*/ 685800 h 685800"/>
                  <a:gd name="connsiteX0" fmla="*/ 0 w 1026319"/>
                  <a:gd name="connsiteY0" fmla="*/ 716757 h 716757"/>
                  <a:gd name="connsiteX1" fmla="*/ 723900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1026319"/>
                  <a:gd name="connsiteY0" fmla="*/ 716757 h 716757"/>
                  <a:gd name="connsiteX1" fmla="*/ 695325 w 1026319"/>
                  <a:gd name="connsiteY1" fmla="*/ 130175 h 716757"/>
                  <a:gd name="connsiteX2" fmla="*/ 641350 w 1026319"/>
                  <a:gd name="connsiteY2" fmla="*/ 0 h 716757"/>
                  <a:gd name="connsiteX3" fmla="*/ 1026319 w 1026319"/>
                  <a:gd name="connsiteY3" fmla="*/ 210345 h 716757"/>
                  <a:gd name="connsiteX4" fmla="*/ 800100 w 1026319"/>
                  <a:gd name="connsiteY4" fmla="*/ 424657 h 716757"/>
                  <a:gd name="connsiteX5" fmla="*/ 761936 w 1026319"/>
                  <a:gd name="connsiteY5" fmla="*/ 333327 h 716757"/>
                  <a:gd name="connsiteX6" fmla="*/ 0 w 1026319"/>
                  <a:gd name="connsiteY6" fmla="*/ 716757 h 716757"/>
                  <a:gd name="connsiteX0" fmla="*/ 0 w 934879"/>
                  <a:gd name="connsiteY0" fmla="*/ 823437 h 823437"/>
                  <a:gd name="connsiteX1" fmla="*/ 603885 w 934879"/>
                  <a:gd name="connsiteY1" fmla="*/ 130175 h 823437"/>
                  <a:gd name="connsiteX2" fmla="*/ 549910 w 934879"/>
                  <a:gd name="connsiteY2" fmla="*/ 0 h 823437"/>
                  <a:gd name="connsiteX3" fmla="*/ 934879 w 934879"/>
                  <a:gd name="connsiteY3" fmla="*/ 210345 h 823437"/>
                  <a:gd name="connsiteX4" fmla="*/ 708660 w 934879"/>
                  <a:gd name="connsiteY4" fmla="*/ 424657 h 823437"/>
                  <a:gd name="connsiteX5" fmla="*/ 670496 w 934879"/>
                  <a:gd name="connsiteY5" fmla="*/ 333327 h 823437"/>
                  <a:gd name="connsiteX6" fmla="*/ 0 w 934879"/>
                  <a:gd name="connsiteY6" fmla="*/ 823437 h 8234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972979"/>
                  <a:gd name="connsiteY0" fmla="*/ 772637 h 772637"/>
                  <a:gd name="connsiteX1" fmla="*/ 641985 w 972979"/>
                  <a:gd name="connsiteY1" fmla="*/ 130175 h 772637"/>
                  <a:gd name="connsiteX2" fmla="*/ 588010 w 972979"/>
                  <a:gd name="connsiteY2" fmla="*/ 0 h 772637"/>
                  <a:gd name="connsiteX3" fmla="*/ 972979 w 972979"/>
                  <a:gd name="connsiteY3" fmla="*/ 210345 h 772637"/>
                  <a:gd name="connsiteX4" fmla="*/ 746760 w 972979"/>
                  <a:gd name="connsiteY4" fmla="*/ 424657 h 772637"/>
                  <a:gd name="connsiteX5" fmla="*/ 708596 w 972979"/>
                  <a:gd name="connsiteY5" fmla="*/ 333327 h 772637"/>
                  <a:gd name="connsiteX6" fmla="*/ 0 w 972979"/>
                  <a:gd name="connsiteY6" fmla="*/ 772637 h 772637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88413 h 688413"/>
                  <a:gd name="connsiteX1" fmla="*/ 709286 w 1040280"/>
                  <a:gd name="connsiteY1" fmla="*/ 130175 h 688413"/>
                  <a:gd name="connsiteX2" fmla="*/ 655311 w 1040280"/>
                  <a:gd name="connsiteY2" fmla="*/ 0 h 688413"/>
                  <a:gd name="connsiteX3" fmla="*/ 1040280 w 1040280"/>
                  <a:gd name="connsiteY3" fmla="*/ 210345 h 688413"/>
                  <a:gd name="connsiteX4" fmla="*/ 814061 w 1040280"/>
                  <a:gd name="connsiteY4" fmla="*/ 424657 h 688413"/>
                  <a:gd name="connsiteX5" fmla="*/ 775897 w 1040280"/>
                  <a:gd name="connsiteY5" fmla="*/ 333327 h 688413"/>
                  <a:gd name="connsiteX6" fmla="*/ 0 w 1040280"/>
                  <a:gd name="connsiteY6" fmla="*/ 688413 h 688413"/>
                  <a:gd name="connsiteX0" fmla="*/ 0 w 1040280"/>
                  <a:gd name="connsiteY0" fmla="*/ 662515 h 662515"/>
                  <a:gd name="connsiteX1" fmla="*/ 709286 w 1040280"/>
                  <a:gd name="connsiteY1" fmla="*/ 104277 h 662515"/>
                  <a:gd name="connsiteX2" fmla="*/ 667388 w 1040280"/>
                  <a:gd name="connsiteY2" fmla="*/ 0 h 662515"/>
                  <a:gd name="connsiteX3" fmla="*/ 1040280 w 1040280"/>
                  <a:gd name="connsiteY3" fmla="*/ 184447 h 662515"/>
                  <a:gd name="connsiteX4" fmla="*/ 814061 w 1040280"/>
                  <a:gd name="connsiteY4" fmla="*/ 398759 h 662515"/>
                  <a:gd name="connsiteX5" fmla="*/ 775897 w 1040280"/>
                  <a:gd name="connsiteY5" fmla="*/ 307429 h 662515"/>
                  <a:gd name="connsiteX6" fmla="*/ 0 w 1040280"/>
                  <a:gd name="connsiteY6" fmla="*/ 662515 h 662515"/>
                  <a:gd name="connsiteX0" fmla="*/ 0 w 1040280"/>
                  <a:gd name="connsiteY0" fmla="*/ 653883 h 653883"/>
                  <a:gd name="connsiteX1" fmla="*/ 709286 w 1040280"/>
                  <a:gd name="connsiteY1" fmla="*/ 95645 h 653883"/>
                  <a:gd name="connsiteX2" fmla="*/ 671413 w 1040280"/>
                  <a:gd name="connsiteY2" fmla="*/ 0 h 653883"/>
                  <a:gd name="connsiteX3" fmla="*/ 1040280 w 1040280"/>
                  <a:gd name="connsiteY3" fmla="*/ 175815 h 653883"/>
                  <a:gd name="connsiteX4" fmla="*/ 814061 w 1040280"/>
                  <a:gd name="connsiteY4" fmla="*/ 390127 h 653883"/>
                  <a:gd name="connsiteX5" fmla="*/ 775897 w 1040280"/>
                  <a:gd name="connsiteY5" fmla="*/ 298797 h 653883"/>
                  <a:gd name="connsiteX6" fmla="*/ 0 w 1040280"/>
                  <a:gd name="connsiteY6" fmla="*/ 653883 h 653883"/>
                  <a:gd name="connsiteX0" fmla="*/ 0 w 1031222"/>
                  <a:gd name="connsiteY0" fmla="*/ 653883 h 653883"/>
                  <a:gd name="connsiteX1" fmla="*/ 709286 w 1031222"/>
                  <a:gd name="connsiteY1" fmla="*/ 95645 h 653883"/>
                  <a:gd name="connsiteX2" fmla="*/ 671413 w 1031222"/>
                  <a:gd name="connsiteY2" fmla="*/ 0 h 653883"/>
                  <a:gd name="connsiteX3" fmla="*/ 1031222 w 1031222"/>
                  <a:gd name="connsiteY3" fmla="*/ 156392 h 653883"/>
                  <a:gd name="connsiteX4" fmla="*/ 814061 w 1031222"/>
                  <a:gd name="connsiteY4" fmla="*/ 390127 h 653883"/>
                  <a:gd name="connsiteX5" fmla="*/ 775897 w 1031222"/>
                  <a:gd name="connsiteY5" fmla="*/ 298797 h 653883"/>
                  <a:gd name="connsiteX6" fmla="*/ 0 w 1031222"/>
                  <a:gd name="connsiteY6" fmla="*/ 653883 h 653883"/>
                  <a:gd name="connsiteX0" fmla="*/ 0 w 1024177"/>
                  <a:gd name="connsiteY0" fmla="*/ 653883 h 653883"/>
                  <a:gd name="connsiteX1" fmla="*/ 709286 w 1024177"/>
                  <a:gd name="connsiteY1" fmla="*/ 95645 h 653883"/>
                  <a:gd name="connsiteX2" fmla="*/ 671413 w 1024177"/>
                  <a:gd name="connsiteY2" fmla="*/ 0 h 653883"/>
                  <a:gd name="connsiteX3" fmla="*/ 1024177 w 1024177"/>
                  <a:gd name="connsiteY3" fmla="*/ 141284 h 653883"/>
                  <a:gd name="connsiteX4" fmla="*/ 814061 w 1024177"/>
                  <a:gd name="connsiteY4" fmla="*/ 390127 h 653883"/>
                  <a:gd name="connsiteX5" fmla="*/ 775897 w 1024177"/>
                  <a:gd name="connsiteY5" fmla="*/ 298797 h 653883"/>
                  <a:gd name="connsiteX6" fmla="*/ 0 w 1024177"/>
                  <a:gd name="connsiteY6" fmla="*/ 653883 h 65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77" h="653883">
                    <a:moveTo>
                      <a:pt x="0" y="653883"/>
                    </a:moveTo>
                    <a:cubicBezTo>
                      <a:pt x="62715" y="501228"/>
                      <a:pt x="256539" y="248412"/>
                      <a:pt x="709286" y="95645"/>
                    </a:cubicBezTo>
                    <a:lnTo>
                      <a:pt x="671413" y="0"/>
                    </a:lnTo>
                    <a:lnTo>
                      <a:pt x="1024177" y="141284"/>
                    </a:lnTo>
                    <a:lnTo>
                      <a:pt x="814061" y="390127"/>
                    </a:lnTo>
                    <a:lnTo>
                      <a:pt x="775897" y="298797"/>
                    </a:lnTo>
                    <a:cubicBezTo>
                      <a:pt x="485595" y="351098"/>
                      <a:pt x="194624" y="458957"/>
                      <a:pt x="0" y="65388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  <p:sp>
            <p:nvSpPr>
              <p:cNvPr id="20" name="椭圆 19"/>
              <p:cNvSpPr>
                <a:spLocks noChangeAspect="1"/>
              </p:cNvSpPr>
              <p:nvPr/>
            </p:nvSpPr>
            <p:spPr>
              <a:xfrm>
                <a:off x="3203539" y="1786731"/>
                <a:ext cx="2663694" cy="2662879"/>
              </a:xfrm>
              <a:prstGeom prst="ellipse">
                <a:avLst/>
              </a:prstGeom>
              <a:grpFill/>
              <a:ln w="25400" cap="flat" cmpd="sng" algn="ctr">
                <a:noFill/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b="1" kern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13" name="任意多边形 12"/>
            <p:cNvSpPr>
              <a:spLocks noChangeAspect="1"/>
            </p:cNvSpPr>
            <p:nvPr/>
          </p:nvSpPr>
          <p:spPr bwMode="auto">
            <a:xfrm rot="19778451" flipH="1">
              <a:off x="3694924" y="875186"/>
              <a:ext cx="1128464" cy="720695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16" name="任意多边形 15"/>
            <p:cNvSpPr>
              <a:spLocks noChangeAspect="1"/>
            </p:cNvSpPr>
            <p:nvPr/>
          </p:nvSpPr>
          <p:spPr bwMode="auto">
            <a:xfrm rot="6306812" flipH="1">
              <a:off x="5862076" y="3952489"/>
              <a:ext cx="1128664" cy="720566"/>
            </a:xfrm>
            <a:custGeom>
              <a:avLst/>
              <a:gdLst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711200 w 990600"/>
                <a:gd name="connsiteY2" fmla="*/ 165100 h 685800"/>
                <a:gd name="connsiteX3" fmla="*/ 622300 w 990600"/>
                <a:gd name="connsiteY3" fmla="*/ 0 h 685800"/>
                <a:gd name="connsiteX4" fmla="*/ 990600 w 990600"/>
                <a:gd name="connsiteY4" fmla="*/ 88900 h 685800"/>
                <a:gd name="connsiteX5" fmla="*/ 800100 w 990600"/>
                <a:gd name="connsiteY5" fmla="*/ 393700 h 685800"/>
                <a:gd name="connsiteX6" fmla="*/ 762000 w 990600"/>
                <a:gd name="connsiteY6" fmla="*/ 266700 h 685800"/>
                <a:gd name="connsiteX7" fmla="*/ 0 w 990600"/>
                <a:gd name="connsiteY7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2000 w 990600"/>
                <a:gd name="connsiteY5" fmla="*/ 266700 h 685800"/>
                <a:gd name="connsiteX6" fmla="*/ 0 w 990600"/>
                <a:gd name="connsiteY6" fmla="*/ 685800 h 685800"/>
                <a:gd name="connsiteX0" fmla="*/ 0 w 990600"/>
                <a:gd name="connsiteY0" fmla="*/ 685800 h 685800"/>
                <a:gd name="connsiteX1" fmla="*/ 723900 w 990600"/>
                <a:gd name="connsiteY1" fmla="*/ 177800 h 685800"/>
                <a:gd name="connsiteX2" fmla="*/ 622300 w 990600"/>
                <a:gd name="connsiteY2" fmla="*/ 0 h 685800"/>
                <a:gd name="connsiteX3" fmla="*/ 990600 w 990600"/>
                <a:gd name="connsiteY3" fmla="*/ 88900 h 685800"/>
                <a:gd name="connsiteX4" fmla="*/ 800100 w 990600"/>
                <a:gd name="connsiteY4" fmla="*/ 393700 h 685800"/>
                <a:gd name="connsiteX5" fmla="*/ 761968 w 990600"/>
                <a:gd name="connsiteY5" fmla="*/ 266676 h 685800"/>
                <a:gd name="connsiteX6" fmla="*/ 0 w 990600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22300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77800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88900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412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532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266676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68 w 1026319"/>
                <a:gd name="connsiteY5" fmla="*/ 300013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99989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127793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271414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54857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90511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685800 h 685800"/>
                <a:gd name="connsiteX1" fmla="*/ 723900 w 1026319"/>
                <a:gd name="connsiteY1" fmla="*/ 99218 h 685800"/>
                <a:gd name="connsiteX2" fmla="*/ 691356 w 1026319"/>
                <a:gd name="connsiteY2" fmla="*/ 0 h 685800"/>
                <a:gd name="connsiteX3" fmla="*/ 1026319 w 1026319"/>
                <a:gd name="connsiteY3" fmla="*/ 179388 h 685800"/>
                <a:gd name="connsiteX4" fmla="*/ 800100 w 1026319"/>
                <a:gd name="connsiteY4" fmla="*/ 393700 h 685800"/>
                <a:gd name="connsiteX5" fmla="*/ 761936 w 1026319"/>
                <a:gd name="connsiteY5" fmla="*/ 302370 h 685800"/>
                <a:gd name="connsiteX6" fmla="*/ 0 w 1026319"/>
                <a:gd name="connsiteY6" fmla="*/ 685800 h 685800"/>
                <a:gd name="connsiteX0" fmla="*/ 0 w 1026319"/>
                <a:gd name="connsiteY0" fmla="*/ 716757 h 716757"/>
                <a:gd name="connsiteX1" fmla="*/ 723900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1026319"/>
                <a:gd name="connsiteY0" fmla="*/ 716757 h 716757"/>
                <a:gd name="connsiteX1" fmla="*/ 695325 w 1026319"/>
                <a:gd name="connsiteY1" fmla="*/ 130175 h 716757"/>
                <a:gd name="connsiteX2" fmla="*/ 641350 w 1026319"/>
                <a:gd name="connsiteY2" fmla="*/ 0 h 716757"/>
                <a:gd name="connsiteX3" fmla="*/ 1026319 w 1026319"/>
                <a:gd name="connsiteY3" fmla="*/ 210345 h 716757"/>
                <a:gd name="connsiteX4" fmla="*/ 800100 w 1026319"/>
                <a:gd name="connsiteY4" fmla="*/ 424657 h 716757"/>
                <a:gd name="connsiteX5" fmla="*/ 761936 w 1026319"/>
                <a:gd name="connsiteY5" fmla="*/ 333327 h 716757"/>
                <a:gd name="connsiteX6" fmla="*/ 0 w 1026319"/>
                <a:gd name="connsiteY6" fmla="*/ 716757 h 716757"/>
                <a:gd name="connsiteX0" fmla="*/ 0 w 934879"/>
                <a:gd name="connsiteY0" fmla="*/ 823437 h 823437"/>
                <a:gd name="connsiteX1" fmla="*/ 603885 w 934879"/>
                <a:gd name="connsiteY1" fmla="*/ 130175 h 823437"/>
                <a:gd name="connsiteX2" fmla="*/ 549910 w 934879"/>
                <a:gd name="connsiteY2" fmla="*/ 0 h 823437"/>
                <a:gd name="connsiteX3" fmla="*/ 934879 w 934879"/>
                <a:gd name="connsiteY3" fmla="*/ 210345 h 823437"/>
                <a:gd name="connsiteX4" fmla="*/ 708660 w 934879"/>
                <a:gd name="connsiteY4" fmla="*/ 424657 h 823437"/>
                <a:gd name="connsiteX5" fmla="*/ 670496 w 934879"/>
                <a:gd name="connsiteY5" fmla="*/ 333327 h 823437"/>
                <a:gd name="connsiteX6" fmla="*/ 0 w 934879"/>
                <a:gd name="connsiteY6" fmla="*/ 823437 h 8234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972979"/>
                <a:gd name="connsiteY0" fmla="*/ 772637 h 772637"/>
                <a:gd name="connsiteX1" fmla="*/ 641985 w 972979"/>
                <a:gd name="connsiteY1" fmla="*/ 130175 h 772637"/>
                <a:gd name="connsiteX2" fmla="*/ 588010 w 972979"/>
                <a:gd name="connsiteY2" fmla="*/ 0 h 772637"/>
                <a:gd name="connsiteX3" fmla="*/ 972979 w 972979"/>
                <a:gd name="connsiteY3" fmla="*/ 210345 h 772637"/>
                <a:gd name="connsiteX4" fmla="*/ 746760 w 972979"/>
                <a:gd name="connsiteY4" fmla="*/ 424657 h 772637"/>
                <a:gd name="connsiteX5" fmla="*/ 708596 w 972979"/>
                <a:gd name="connsiteY5" fmla="*/ 333327 h 772637"/>
                <a:gd name="connsiteX6" fmla="*/ 0 w 972979"/>
                <a:gd name="connsiteY6" fmla="*/ 772637 h 772637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88413 h 688413"/>
                <a:gd name="connsiteX1" fmla="*/ 709286 w 1040280"/>
                <a:gd name="connsiteY1" fmla="*/ 130175 h 688413"/>
                <a:gd name="connsiteX2" fmla="*/ 655311 w 1040280"/>
                <a:gd name="connsiteY2" fmla="*/ 0 h 688413"/>
                <a:gd name="connsiteX3" fmla="*/ 1040280 w 1040280"/>
                <a:gd name="connsiteY3" fmla="*/ 210345 h 688413"/>
                <a:gd name="connsiteX4" fmla="*/ 814061 w 1040280"/>
                <a:gd name="connsiteY4" fmla="*/ 424657 h 688413"/>
                <a:gd name="connsiteX5" fmla="*/ 775897 w 1040280"/>
                <a:gd name="connsiteY5" fmla="*/ 333327 h 688413"/>
                <a:gd name="connsiteX6" fmla="*/ 0 w 1040280"/>
                <a:gd name="connsiteY6" fmla="*/ 688413 h 688413"/>
                <a:gd name="connsiteX0" fmla="*/ 0 w 1040280"/>
                <a:gd name="connsiteY0" fmla="*/ 662515 h 662515"/>
                <a:gd name="connsiteX1" fmla="*/ 709286 w 1040280"/>
                <a:gd name="connsiteY1" fmla="*/ 104277 h 662515"/>
                <a:gd name="connsiteX2" fmla="*/ 667388 w 1040280"/>
                <a:gd name="connsiteY2" fmla="*/ 0 h 662515"/>
                <a:gd name="connsiteX3" fmla="*/ 1040280 w 1040280"/>
                <a:gd name="connsiteY3" fmla="*/ 184447 h 662515"/>
                <a:gd name="connsiteX4" fmla="*/ 814061 w 1040280"/>
                <a:gd name="connsiteY4" fmla="*/ 398759 h 662515"/>
                <a:gd name="connsiteX5" fmla="*/ 775897 w 1040280"/>
                <a:gd name="connsiteY5" fmla="*/ 307429 h 662515"/>
                <a:gd name="connsiteX6" fmla="*/ 0 w 1040280"/>
                <a:gd name="connsiteY6" fmla="*/ 662515 h 662515"/>
                <a:gd name="connsiteX0" fmla="*/ 0 w 1040280"/>
                <a:gd name="connsiteY0" fmla="*/ 653883 h 653883"/>
                <a:gd name="connsiteX1" fmla="*/ 709286 w 1040280"/>
                <a:gd name="connsiteY1" fmla="*/ 95645 h 653883"/>
                <a:gd name="connsiteX2" fmla="*/ 671413 w 1040280"/>
                <a:gd name="connsiteY2" fmla="*/ 0 h 653883"/>
                <a:gd name="connsiteX3" fmla="*/ 1040280 w 1040280"/>
                <a:gd name="connsiteY3" fmla="*/ 175815 h 653883"/>
                <a:gd name="connsiteX4" fmla="*/ 814061 w 1040280"/>
                <a:gd name="connsiteY4" fmla="*/ 390127 h 653883"/>
                <a:gd name="connsiteX5" fmla="*/ 775897 w 1040280"/>
                <a:gd name="connsiteY5" fmla="*/ 298797 h 653883"/>
                <a:gd name="connsiteX6" fmla="*/ 0 w 1040280"/>
                <a:gd name="connsiteY6" fmla="*/ 653883 h 653883"/>
                <a:gd name="connsiteX0" fmla="*/ 0 w 1031222"/>
                <a:gd name="connsiteY0" fmla="*/ 653883 h 653883"/>
                <a:gd name="connsiteX1" fmla="*/ 709286 w 1031222"/>
                <a:gd name="connsiteY1" fmla="*/ 95645 h 653883"/>
                <a:gd name="connsiteX2" fmla="*/ 671413 w 1031222"/>
                <a:gd name="connsiteY2" fmla="*/ 0 h 653883"/>
                <a:gd name="connsiteX3" fmla="*/ 1031222 w 1031222"/>
                <a:gd name="connsiteY3" fmla="*/ 156392 h 653883"/>
                <a:gd name="connsiteX4" fmla="*/ 814061 w 1031222"/>
                <a:gd name="connsiteY4" fmla="*/ 390127 h 653883"/>
                <a:gd name="connsiteX5" fmla="*/ 775897 w 1031222"/>
                <a:gd name="connsiteY5" fmla="*/ 298797 h 653883"/>
                <a:gd name="connsiteX6" fmla="*/ 0 w 1031222"/>
                <a:gd name="connsiteY6" fmla="*/ 653883 h 653883"/>
                <a:gd name="connsiteX0" fmla="*/ 0 w 1024177"/>
                <a:gd name="connsiteY0" fmla="*/ 653883 h 653883"/>
                <a:gd name="connsiteX1" fmla="*/ 709286 w 1024177"/>
                <a:gd name="connsiteY1" fmla="*/ 95645 h 653883"/>
                <a:gd name="connsiteX2" fmla="*/ 671413 w 1024177"/>
                <a:gd name="connsiteY2" fmla="*/ 0 h 653883"/>
                <a:gd name="connsiteX3" fmla="*/ 1024177 w 1024177"/>
                <a:gd name="connsiteY3" fmla="*/ 141284 h 653883"/>
                <a:gd name="connsiteX4" fmla="*/ 814061 w 1024177"/>
                <a:gd name="connsiteY4" fmla="*/ 390127 h 653883"/>
                <a:gd name="connsiteX5" fmla="*/ 775897 w 1024177"/>
                <a:gd name="connsiteY5" fmla="*/ 298797 h 653883"/>
                <a:gd name="connsiteX6" fmla="*/ 0 w 1024177"/>
                <a:gd name="connsiteY6" fmla="*/ 653883 h 65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4177" h="653883">
                  <a:moveTo>
                    <a:pt x="0" y="653883"/>
                  </a:moveTo>
                  <a:cubicBezTo>
                    <a:pt x="62715" y="501228"/>
                    <a:pt x="256539" y="248412"/>
                    <a:pt x="709286" y="95645"/>
                  </a:cubicBezTo>
                  <a:lnTo>
                    <a:pt x="671413" y="0"/>
                  </a:lnTo>
                  <a:lnTo>
                    <a:pt x="1024177" y="141284"/>
                  </a:lnTo>
                  <a:lnTo>
                    <a:pt x="814061" y="390127"/>
                  </a:lnTo>
                  <a:lnTo>
                    <a:pt x="775897" y="298797"/>
                  </a:lnTo>
                  <a:cubicBezTo>
                    <a:pt x="485595" y="351098"/>
                    <a:pt x="194624" y="458957"/>
                    <a:pt x="0" y="65388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ker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5301549" y="3018857"/>
            <a:ext cx="150018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963642" y="2083255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程序界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面与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7"/>
          <p:cNvSpPr txBox="1">
            <a:spLocks noChangeArrowheads="1"/>
          </p:cNvSpPr>
          <p:nvPr/>
        </p:nvSpPr>
        <p:spPr bwMode="auto">
          <a:xfrm>
            <a:off x="2447381" y="4638791"/>
            <a:ext cx="17988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的布局管理器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5629275" y="5532664"/>
            <a:ext cx="2029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类组件如何使用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9"/>
          <p:cNvSpPr txBox="1">
            <a:spLocks noChangeArrowheads="1"/>
          </p:cNvSpPr>
          <p:nvPr/>
        </p:nvSpPr>
        <p:spPr bwMode="auto">
          <a:xfrm>
            <a:off x="7758113" y="3765777"/>
            <a:ext cx="13612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了解各种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菜单的使用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0"/>
          <p:cNvSpPr txBox="1">
            <a:spLocks noChangeArrowheads="1"/>
          </p:cNvSpPr>
          <p:nvPr/>
        </p:nvSpPr>
        <p:spPr bwMode="auto">
          <a:xfrm>
            <a:off x="6950936" y="1771436"/>
            <a:ext cx="2291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了解活动条的使用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452811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7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>
                <a:solidFill>
                  <a:schemeClr val="bg1"/>
                </a:solidFill>
              </a:rPr>
              <a:t>Grasping events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1347787"/>
            <a:ext cx="10891838" cy="46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>
                <a:solidFill>
                  <a:schemeClr val="bg1"/>
                </a:solidFill>
              </a:rPr>
              <a:t>HomeWork1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8877"/>
            <a:ext cx="10515600" cy="52133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在跟着手指动小球上实现“六</a:t>
            </a:r>
            <a:r>
              <a:rPr lang="zh-CN" altLang="en-US" dirty="0">
                <a:solidFill>
                  <a:schemeClr val="bg1"/>
                </a:solidFill>
              </a:rPr>
              <a:t>道</a:t>
            </a:r>
            <a:r>
              <a:rPr lang="en-US" altLang="zh-CN" dirty="0">
                <a:solidFill>
                  <a:schemeClr val="bg1"/>
                </a:solidFill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超大玉螺旋手里</a:t>
            </a:r>
            <a:r>
              <a:rPr lang="zh-CN" altLang="en-US" dirty="0" smtClean="0">
                <a:solidFill>
                  <a:schemeClr val="bg1"/>
                </a:solidFill>
              </a:rPr>
              <a:t>剑“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C000"/>
                </a:solidFill>
              </a:rPr>
              <a:t>             螺旋</a:t>
            </a:r>
            <a:r>
              <a:rPr lang="zh-CN" altLang="en-US" dirty="0">
                <a:solidFill>
                  <a:srgbClr val="FFC000"/>
                </a:solidFill>
              </a:rPr>
              <a:t>丸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07" y="2908290"/>
            <a:ext cx="2976880" cy="3067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52115"/>
            <a:ext cx="3672840" cy="29297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54593" y="246086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六道</a:t>
            </a:r>
            <a:r>
              <a:rPr lang="en-US" altLang="zh-CN" dirty="0">
                <a:solidFill>
                  <a:srgbClr val="FFC000"/>
                </a:solidFill>
              </a:rPr>
              <a:t>·</a:t>
            </a:r>
            <a:r>
              <a:rPr lang="zh-CN" altLang="en-US" dirty="0">
                <a:solidFill>
                  <a:srgbClr val="FFC000"/>
                </a:solidFill>
              </a:rPr>
              <a:t>超大玉螺旋手里剑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147" y="2952115"/>
            <a:ext cx="2807653" cy="305164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756446" y="2474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</a:rPr>
              <a:t>千鸟</a:t>
            </a:r>
          </a:p>
        </p:txBody>
      </p:sp>
    </p:spTree>
    <p:extLst>
      <p:ext uri="{BB962C8B-B14F-4D97-AF65-F5344CB8AC3E}">
        <p14:creationId xmlns:p14="http://schemas.microsoft.com/office/powerpoint/2010/main" val="225342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HomeWork1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381759"/>
            <a:ext cx="3870960" cy="52532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7200" y="186340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界面设计，不同技能的选择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7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2.3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95573" y="4742289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组件：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TextView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直接连接符 54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11283950" y="8699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1915" y="1274056"/>
            <a:ext cx="8965391" cy="5243948"/>
            <a:chOff x="750559" y="244430"/>
            <a:chExt cx="8965391" cy="5243948"/>
          </a:xfrm>
        </p:grpSpPr>
        <p:grpSp>
          <p:nvGrpSpPr>
            <p:cNvPr id="35" name="组合 34"/>
            <p:cNvGrpSpPr/>
            <p:nvPr/>
          </p:nvGrpSpPr>
          <p:grpSpPr>
            <a:xfrm>
              <a:off x="5301173" y="244430"/>
              <a:ext cx="1240157" cy="739745"/>
              <a:chOff x="1320800" y="1981200"/>
              <a:chExt cx="1449172" cy="93980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05237" y="1990158"/>
                <a:ext cx="1364735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254283" y="1877709"/>
              <a:ext cx="1268939" cy="739745"/>
              <a:chOff x="1320800" y="1981200"/>
              <a:chExt cx="1482804" cy="939800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0" name="直接连接符 99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文本框 101"/>
              <p:cNvSpPr txBox="1"/>
              <p:nvPr/>
            </p:nvSpPr>
            <p:spPr>
              <a:xfrm>
                <a:off x="1333333" y="2000323"/>
                <a:ext cx="1470271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Chronometer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650805" y="3083128"/>
              <a:ext cx="1596003" cy="739744"/>
              <a:chOff x="1267646" y="1981200"/>
              <a:chExt cx="1489656" cy="93980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6" name="直接连接符 95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本框 97"/>
              <p:cNvSpPr txBox="1"/>
              <p:nvPr/>
            </p:nvSpPr>
            <p:spPr>
              <a:xfrm>
                <a:off x="1267646" y="2006762"/>
                <a:ext cx="1489656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CompoundButton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3693661" y="1773935"/>
              <a:ext cx="1314737" cy="769116"/>
              <a:chOff x="1320800" y="1943886"/>
              <a:chExt cx="1536323" cy="977114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92" name="直接连接符 91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文本框 93"/>
              <p:cNvSpPr txBox="1"/>
              <p:nvPr/>
            </p:nvSpPr>
            <p:spPr>
              <a:xfrm>
                <a:off x="1504003" y="1943886"/>
                <a:ext cx="1353120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EditText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821319" y="1593378"/>
              <a:ext cx="1130300" cy="739745"/>
              <a:chOff x="1320800" y="1981200"/>
              <a:chExt cx="1320800" cy="9398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8" name="直接连接符 87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1560508" y="1982052"/>
                <a:ext cx="904017" cy="447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Button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289500" y="778590"/>
              <a:ext cx="1130300" cy="751397"/>
              <a:chOff x="1320800" y="1966397"/>
              <a:chExt cx="1320800" cy="9546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1413016" y="1966397"/>
                <a:ext cx="1028853" cy="391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TextClock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1290" y="3243311"/>
              <a:ext cx="2299589" cy="809728"/>
              <a:chOff x="1287407" y="1892292"/>
              <a:chExt cx="2532193" cy="1028708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80" name="直接连接符 79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V="1">
                <a:off x="1320800" y="2640700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/>
              <p:cNvSpPr txBox="1"/>
              <p:nvPr/>
            </p:nvSpPr>
            <p:spPr>
              <a:xfrm>
                <a:off x="1317493" y="1892292"/>
                <a:ext cx="2502107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174747" y="840295"/>
              <a:ext cx="1751371" cy="753083"/>
              <a:chOff x="1288657" y="1964255"/>
              <a:chExt cx="2046546" cy="956745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33500" y="1981200"/>
                <a:ext cx="1808378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6" name="直接连接符 75"/>
              <p:cNvCxnSpPr/>
              <p:nvPr/>
            </p:nvCxnSpPr>
            <p:spPr>
              <a:xfrm>
                <a:off x="1387683" y="2363738"/>
                <a:ext cx="1675885" cy="316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320800" y="2668038"/>
                <a:ext cx="1771221" cy="11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文本框 77"/>
              <p:cNvSpPr txBox="1"/>
              <p:nvPr/>
            </p:nvSpPr>
            <p:spPr>
              <a:xfrm>
                <a:off x="1288657" y="1964255"/>
                <a:ext cx="2046546" cy="43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CheckedTextView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851" y="1141968"/>
              <a:ext cx="176369" cy="628008"/>
              <a:chOff x="1294746" y="2621067"/>
              <a:chExt cx="176369" cy="628008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72" name="直接连接符 71"/>
              <p:cNvCxnSpPr>
                <a:stCxn id="7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 rot="660028">
              <a:off x="3957700" y="628996"/>
              <a:ext cx="1084065" cy="709649"/>
              <a:chOff x="364201" y="2598217"/>
              <a:chExt cx="1084065" cy="709649"/>
            </a:xfrm>
          </p:grpSpPr>
          <p:sp>
            <p:nvSpPr>
              <p:cNvPr id="67" name="等腰三角形 66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8" name="直接连接符 67"/>
              <p:cNvCxnSpPr>
                <a:stCxn id="67" idx="3"/>
              </p:cNvCxnSpPr>
              <p:nvPr/>
            </p:nvCxnSpPr>
            <p:spPr>
              <a:xfrm rot="20939972" flipH="1">
                <a:off x="364201" y="2821102"/>
                <a:ext cx="1024089" cy="4867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 rot="848689">
              <a:off x="4865240" y="1072445"/>
              <a:ext cx="443709" cy="720881"/>
              <a:chOff x="1047106" y="1887309"/>
              <a:chExt cx="443709" cy="720881"/>
            </a:xfrm>
          </p:grpSpPr>
          <p:sp>
            <p:nvSpPr>
              <p:cNvPr id="65" name="等腰三角形 64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/>
            <p:cNvGrpSpPr/>
            <p:nvPr/>
          </p:nvGrpSpPr>
          <p:grpSpPr>
            <a:xfrm rot="14074998">
              <a:off x="6967662" y="88890"/>
              <a:ext cx="828371" cy="1355452"/>
              <a:chOff x="619895" y="2500351"/>
              <a:chExt cx="828371" cy="1355450"/>
            </a:xfrm>
          </p:grpSpPr>
          <p:sp>
            <p:nvSpPr>
              <p:cNvPr id="63" name="等腰三角形 62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4" name="直接连接符 63"/>
              <p:cNvCxnSpPr>
                <a:stCxn id="63" idx="3"/>
              </p:cNvCxnSpPr>
              <p:nvPr/>
            </p:nvCxnSpPr>
            <p:spPr>
              <a:xfrm rot="7525002">
                <a:off x="118367" y="3001879"/>
                <a:ext cx="1355450" cy="3523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 rot="16936230">
              <a:off x="6622478" y="799221"/>
              <a:ext cx="622915" cy="928375"/>
              <a:chOff x="867900" y="1887309"/>
              <a:chExt cx="622915" cy="928375"/>
            </a:xfrm>
          </p:grpSpPr>
          <p:sp>
            <p:nvSpPr>
              <p:cNvPr id="54" name="等腰三角形 5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62" name="直接连接符 61"/>
              <p:cNvCxnSpPr>
                <a:endCxn id="87" idx="0"/>
              </p:cNvCxnSpPr>
              <p:nvPr/>
            </p:nvCxnSpPr>
            <p:spPr>
              <a:xfrm rot="4663770">
                <a:off x="784713" y="2148939"/>
                <a:ext cx="749932" cy="5835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750559" y="4719197"/>
              <a:ext cx="2685459" cy="769181"/>
              <a:chOff x="1279153" y="1943803"/>
              <a:chExt cx="2502107" cy="977197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1333500" y="1981200"/>
                <a:ext cx="2277161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09" name="直接连接符 108"/>
              <p:cNvCxnSpPr/>
              <p:nvPr/>
            </p:nvCxnSpPr>
            <p:spPr>
              <a:xfrm flipV="1">
                <a:off x="1287407" y="2310566"/>
                <a:ext cx="2308943" cy="49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V="1">
                <a:off x="1320800" y="2640699"/>
                <a:ext cx="2289861" cy="2733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文本框 110"/>
              <p:cNvSpPr txBox="1"/>
              <p:nvPr/>
            </p:nvSpPr>
            <p:spPr>
              <a:xfrm>
                <a:off x="1279153" y="1943803"/>
                <a:ext cx="2502107" cy="742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MultiAutoCompleteTextView</a:t>
                </a:r>
                <a:endParaRPr lang="zh-CN" altLang="en-US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60676" y="3265425"/>
              <a:ext cx="1415092" cy="764391"/>
              <a:chOff x="1320800" y="1949887"/>
              <a:chExt cx="1320800" cy="97111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4" name="直接连接符 11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文本框 11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ExtractEditView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622084" y="4698652"/>
              <a:ext cx="1194420" cy="764391"/>
              <a:chOff x="1320800" y="1949887"/>
              <a:chExt cx="1320800" cy="971113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19" name="直接连接符 11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本框 12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ToggleButton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030408" y="4710219"/>
              <a:ext cx="1056403" cy="765608"/>
              <a:chOff x="1308101" y="1948341"/>
              <a:chExt cx="1333499" cy="972659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4" name="直接连接符 12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125"/>
              <p:cNvSpPr txBox="1"/>
              <p:nvPr/>
            </p:nvSpPr>
            <p:spPr>
              <a:xfrm>
                <a:off x="1308101" y="1948341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CheckBox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6223539" y="4695825"/>
              <a:ext cx="1193090" cy="764391"/>
              <a:chOff x="1320800" y="1949887"/>
              <a:chExt cx="1320800" cy="971113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29" name="直接连接符 128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文本框 130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 smtClean="0">
                    <a:solidFill>
                      <a:schemeClr val="lt1"/>
                    </a:solidFill>
                    <a:latin typeface="+mn-lt"/>
                    <a:ea typeface="+mn-ea"/>
                  </a:rPr>
                  <a:t>RadioButton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8942802" y="4710219"/>
              <a:ext cx="773148" cy="764391"/>
              <a:chOff x="1320800" y="1949887"/>
              <a:chExt cx="1320800" cy="97111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333500" y="1981200"/>
                <a:ext cx="1308100" cy="93980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34" name="直接连接符 133"/>
              <p:cNvCxnSpPr/>
              <p:nvPr/>
            </p:nvCxnSpPr>
            <p:spPr>
              <a:xfrm>
                <a:off x="1320800" y="23632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1320800" y="2668038"/>
                <a:ext cx="12953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文本框 135"/>
              <p:cNvSpPr txBox="1"/>
              <p:nvPr/>
            </p:nvSpPr>
            <p:spPr>
              <a:xfrm>
                <a:off x="1341033" y="1949887"/>
                <a:ext cx="1275168" cy="391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lt1"/>
                    </a:solidFill>
                    <a:latin typeface="+mn-lt"/>
                    <a:ea typeface="+mn-ea"/>
                  </a:rPr>
                  <a:t>Switch</a:t>
                </a:r>
                <a:endParaRPr lang="zh-CN" altLang="en-US" sz="14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 rot="307040">
              <a:off x="2182923" y="2215891"/>
              <a:ext cx="1393197" cy="1031161"/>
              <a:chOff x="55069" y="2598217"/>
              <a:chExt cx="1393197" cy="1031161"/>
            </a:xfrm>
          </p:grpSpPr>
          <p:sp>
            <p:nvSpPr>
              <p:cNvPr id="140" name="等腰三角形 139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1" name="直接连接符 140"/>
              <p:cNvCxnSpPr>
                <a:stCxn id="140" idx="3"/>
                <a:endCxn id="82" idx="0"/>
              </p:cNvCxnSpPr>
              <p:nvPr/>
            </p:nvCxnSpPr>
            <p:spPr>
              <a:xfrm rot="21292960" flipH="1">
                <a:off x="55069" y="2784948"/>
                <a:ext cx="1317657" cy="84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/>
            <p:cNvGrpSpPr/>
            <p:nvPr/>
          </p:nvGrpSpPr>
          <p:grpSpPr>
            <a:xfrm rot="18806322">
              <a:off x="3855007" y="2670707"/>
              <a:ext cx="503847" cy="453228"/>
              <a:chOff x="992002" y="1887309"/>
              <a:chExt cx="503847" cy="453228"/>
            </a:xfrm>
          </p:grpSpPr>
          <p:sp>
            <p:nvSpPr>
              <p:cNvPr id="144" name="等腰三角形 143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5" name="直接连接符 144"/>
              <p:cNvCxnSpPr/>
              <p:nvPr/>
            </p:nvCxnSpPr>
            <p:spPr>
              <a:xfrm rot="2793678">
                <a:off x="1154121" y="1998809"/>
                <a:ext cx="179609" cy="5038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1935903" y="4083288"/>
              <a:ext cx="176369" cy="628008"/>
              <a:chOff x="1294746" y="2621067"/>
              <a:chExt cx="176369" cy="628008"/>
            </a:xfrm>
          </p:grpSpPr>
          <p:sp>
            <p:nvSpPr>
              <p:cNvPr id="148" name="等腰三角形 147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49" name="直接连接符 148"/>
              <p:cNvCxnSpPr>
                <a:stCxn id="148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组合 149"/>
            <p:cNvGrpSpPr/>
            <p:nvPr/>
          </p:nvGrpSpPr>
          <p:grpSpPr>
            <a:xfrm>
              <a:off x="7287415" y="2405408"/>
              <a:ext cx="176369" cy="628008"/>
              <a:chOff x="1294746" y="2621067"/>
              <a:chExt cx="176369" cy="628008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2" name="直接连接符 151"/>
              <p:cNvCxnSpPr>
                <a:stCxn id="151" idx="3"/>
              </p:cNvCxnSpPr>
              <p:nvPr/>
            </p:nvCxnSpPr>
            <p:spPr>
              <a:xfrm flipH="1">
                <a:off x="1382218" y="2751737"/>
                <a:ext cx="713" cy="49733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组合 152"/>
            <p:cNvGrpSpPr/>
            <p:nvPr/>
          </p:nvGrpSpPr>
          <p:grpSpPr>
            <a:xfrm rot="21196960">
              <a:off x="5564133" y="3754502"/>
              <a:ext cx="1168309" cy="972148"/>
              <a:chOff x="279957" y="2598217"/>
              <a:chExt cx="1168309" cy="972148"/>
            </a:xfrm>
          </p:grpSpPr>
          <p:sp>
            <p:nvSpPr>
              <p:cNvPr id="154" name="等腰三角形 153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5" name="直接连接符 154"/>
              <p:cNvCxnSpPr>
                <a:stCxn id="154" idx="3"/>
                <a:endCxn id="123" idx="0"/>
              </p:cNvCxnSpPr>
              <p:nvPr/>
            </p:nvCxnSpPr>
            <p:spPr>
              <a:xfrm rot="403040" flipH="1">
                <a:off x="279957" y="2666101"/>
                <a:ext cx="1003039" cy="90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/>
            <p:cNvGrpSpPr/>
            <p:nvPr/>
          </p:nvGrpSpPr>
          <p:grpSpPr>
            <a:xfrm rot="21410236">
              <a:off x="6620185" y="3907689"/>
              <a:ext cx="443709" cy="720881"/>
              <a:chOff x="1047106" y="1887309"/>
              <a:chExt cx="443709" cy="720881"/>
            </a:xfrm>
          </p:grpSpPr>
          <p:sp>
            <p:nvSpPr>
              <p:cNvPr id="158" name="等腰三角形 157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59" name="直接连接符 158"/>
              <p:cNvCxnSpPr/>
              <p:nvPr/>
            </p:nvCxnSpPr>
            <p:spPr>
              <a:xfrm rot="20751311" flipH="1">
                <a:off x="1047106" y="2051761"/>
                <a:ext cx="391927" cy="55642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 rot="18209104">
              <a:off x="7590688" y="3973992"/>
              <a:ext cx="652517" cy="645530"/>
              <a:chOff x="869173" y="1887309"/>
              <a:chExt cx="652517" cy="645530"/>
            </a:xfrm>
          </p:grpSpPr>
          <p:sp>
            <p:nvSpPr>
              <p:cNvPr id="161" name="等腰三角形 160"/>
              <p:cNvSpPr/>
              <p:nvPr/>
            </p:nvSpPr>
            <p:spPr>
              <a:xfrm rot="1669828">
                <a:off x="1314446" y="1887309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2" name="直接连接符 161"/>
              <p:cNvCxnSpPr>
                <a:endCxn id="121" idx="0"/>
              </p:cNvCxnSpPr>
              <p:nvPr/>
            </p:nvCxnSpPr>
            <p:spPr>
              <a:xfrm rot="3390896">
                <a:off x="1009759" y="2020908"/>
                <a:ext cx="371345" cy="6525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组合 163"/>
            <p:cNvGrpSpPr/>
            <p:nvPr/>
          </p:nvGrpSpPr>
          <p:grpSpPr>
            <a:xfrm rot="15392840">
              <a:off x="8207914" y="3619299"/>
              <a:ext cx="1177947" cy="1010943"/>
              <a:chOff x="270319" y="2598217"/>
              <a:chExt cx="1177947" cy="1010942"/>
            </a:xfrm>
          </p:grpSpPr>
          <p:sp>
            <p:nvSpPr>
              <p:cNvPr id="165" name="等腰三角形 164"/>
              <p:cNvSpPr/>
              <p:nvPr/>
            </p:nvSpPr>
            <p:spPr>
              <a:xfrm rot="3036355">
                <a:off x="1294746" y="2621067"/>
                <a:ext cx="176369" cy="13067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/>
              </a:p>
            </p:txBody>
          </p:sp>
          <p:cxnSp>
            <p:nvCxnSpPr>
              <p:cNvPr id="166" name="直接连接符 165"/>
              <p:cNvCxnSpPr>
                <a:stCxn id="165" idx="3"/>
                <a:endCxn id="136" idx="0"/>
              </p:cNvCxnSpPr>
              <p:nvPr/>
            </p:nvCxnSpPr>
            <p:spPr>
              <a:xfrm rot="6207160">
                <a:off x="246130" y="2626789"/>
                <a:ext cx="1006559" cy="9581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组合 168"/>
          <p:cNvGrpSpPr/>
          <p:nvPr/>
        </p:nvGrpSpPr>
        <p:grpSpPr>
          <a:xfrm>
            <a:off x="6855490" y="354931"/>
            <a:ext cx="4213893" cy="1020673"/>
            <a:chOff x="7204560" y="3196387"/>
            <a:chExt cx="4213893" cy="3099909"/>
          </a:xfrm>
        </p:grpSpPr>
        <p:sp>
          <p:nvSpPr>
            <p:cNvPr id="170" name="矩形 169"/>
            <p:cNvSpPr/>
            <p:nvPr/>
          </p:nvSpPr>
          <p:spPr bwMode="auto">
            <a:xfrm>
              <a:off x="7204560" y="3196387"/>
              <a:ext cx="4213893" cy="3099909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 bwMode="auto">
            <a:xfrm>
              <a:off x="7212182" y="3327020"/>
              <a:ext cx="4078296" cy="28042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就是一个文本编辑器，只是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关闭了它的文字编辑功能，左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及其子类的类图。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5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9995"/>
          </a:xfrm>
        </p:spPr>
        <p:txBody>
          <a:bodyPr/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</a:rPr>
              <a:t>的属性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6720"/>
            <a:ext cx="10515600" cy="47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7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11390313" y="987425"/>
            <a:ext cx="334962" cy="334963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283950" y="1812925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7" y="2097087"/>
            <a:ext cx="3695700" cy="3133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53" y="2661920"/>
            <a:ext cx="3695700" cy="3086100"/>
          </a:xfrm>
          <a:prstGeom prst="rect">
            <a:avLst/>
          </a:prstGeom>
        </p:spPr>
      </p:pic>
      <p:grpSp>
        <p:nvGrpSpPr>
          <p:cNvPr id="56" name="组合 36"/>
          <p:cNvGrpSpPr>
            <a:grpSpLocks/>
          </p:cNvGrpSpPr>
          <p:nvPr/>
        </p:nvGrpSpPr>
        <p:grpSpPr bwMode="auto">
          <a:xfrm>
            <a:off x="-1647269" y="111144"/>
            <a:ext cx="7527839" cy="1043762"/>
            <a:chOff x="200997" y="723913"/>
            <a:chExt cx="7528393" cy="1043417"/>
          </a:xfrm>
        </p:grpSpPr>
        <p:sp>
          <p:nvSpPr>
            <p:cNvPr id="6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4896125" cy="646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TextView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7" name="文本框 56"/>
          <p:cNvSpPr txBox="1">
            <a:spLocks noChangeArrowheads="1"/>
          </p:cNvSpPr>
          <p:nvPr/>
        </p:nvSpPr>
        <p:spPr bwMode="auto">
          <a:xfrm>
            <a:off x="841930" y="1499784"/>
            <a:ext cx="45448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案例：不同颜色、字体、带链接的文本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4325" y="731677"/>
            <a:ext cx="2031326" cy="411215"/>
            <a:chOff x="2525989" y="1482672"/>
            <a:chExt cx="2031326" cy="411215"/>
          </a:xfrm>
        </p:grpSpPr>
        <p:sp>
          <p:nvSpPr>
            <p:cNvPr id="69" name="矩形 68"/>
            <p:cNvSpPr/>
            <p:nvPr/>
          </p:nvSpPr>
          <p:spPr bwMode="auto">
            <a:xfrm>
              <a:off x="2554289" y="1482672"/>
              <a:ext cx="2003026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2525989" y="1527700"/>
              <a:ext cx="2031325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上显示文本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5923098" y="2111533"/>
            <a:ext cx="4599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案例：圆角边框、渐变背景的</a:t>
            </a:r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TextView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28082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09" y="852170"/>
            <a:ext cx="3597151" cy="576453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1647269" y="111144"/>
            <a:ext cx="7309829" cy="1043762"/>
            <a:chOff x="-1647269" y="111144"/>
            <a:chExt cx="7309829" cy="1043762"/>
          </a:xfrm>
        </p:grpSpPr>
        <p:grpSp>
          <p:nvGrpSpPr>
            <p:cNvPr id="34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7309829" cy="1043762"/>
              <a:chOff x="200997" y="723913"/>
              <a:chExt cx="7310367" cy="1043417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4678099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err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EditText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7495" y="832491"/>
                <a:ext cx="285770" cy="934839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982624" y="731677"/>
              <a:ext cx="4651210" cy="411215"/>
              <a:chOff x="2554288" y="1482672"/>
              <a:chExt cx="4651210" cy="411215"/>
            </a:xfrm>
          </p:grpSpPr>
          <p:sp>
            <p:nvSpPr>
              <p:cNvPr id="44" name="矩形 43"/>
              <p:cNvSpPr/>
              <p:nvPr/>
            </p:nvSpPr>
            <p:spPr bwMode="auto">
              <a:xfrm>
                <a:off x="2554288" y="1482672"/>
                <a:ext cx="4412335" cy="411215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 bwMode="auto">
              <a:xfrm>
                <a:off x="2554288" y="1525753"/>
                <a:ext cx="4651210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可以接受用户输入，最重要的属性是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inputType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95474" y="2798525"/>
            <a:ext cx="4988663" cy="1884958"/>
            <a:chOff x="7204560" y="3196387"/>
            <a:chExt cx="4988663" cy="1884958"/>
          </a:xfrm>
        </p:grpSpPr>
        <p:sp>
          <p:nvSpPr>
            <p:cNvPr id="47" name="矩形 46"/>
            <p:cNvSpPr/>
            <p:nvPr/>
          </p:nvSpPr>
          <p:spPr bwMode="auto">
            <a:xfrm>
              <a:off x="7204560" y="3196387"/>
              <a:ext cx="4988663" cy="188495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 bwMode="auto">
            <a:xfrm>
              <a:off x="7212182" y="3327019"/>
              <a:ext cx="4903202" cy="17543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AutoCompleteTextView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：带有自动完成功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能的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ExtractEditText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：它并不是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组件，而是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EditText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组件的底层服务类负责提供全屏输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入法支持。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76193" y="2247900"/>
            <a:ext cx="396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EditText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还派生了如下两个子类：</a:t>
            </a:r>
          </a:p>
        </p:txBody>
      </p:sp>
      <p:sp>
        <p:nvSpPr>
          <p:cNvPr id="49" name="文本框 56"/>
          <p:cNvSpPr txBox="1">
            <a:spLocks noChangeArrowheads="1"/>
          </p:cNvSpPr>
          <p:nvPr/>
        </p:nvSpPr>
        <p:spPr bwMode="auto">
          <a:xfrm>
            <a:off x="6585565" y="357365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案例：用户友好的输入界面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1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3681413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75" y="2365058"/>
            <a:ext cx="3714750" cy="3724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10" y="2560475"/>
            <a:ext cx="3695700" cy="27146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-1647269" y="111144"/>
            <a:ext cx="8046248" cy="1165621"/>
            <a:chOff x="-1647269" y="111144"/>
            <a:chExt cx="8046248" cy="1165621"/>
          </a:xfrm>
        </p:grpSpPr>
        <p:grpSp>
          <p:nvGrpSpPr>
            <p:cNvPr id="33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000210" cy="1139806"/>
              <a:chOff x="200997" y="723913"/>
              <a:chExt cx="8000799" cy="1139429"/>
            </a:xfrm>
          </p:grpSpPr>
          <p:sp>
            <p:nvSpPr>
              <p:cNvPr id="37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5368531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Button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组件的功能和用法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82624" y="691990"/>
              <a:ext cx="5416355" cy="584775"/>
              <a:chOff x="2554288" y="1442985"/>
              <a:chExt cx="5416355" cy="584775"/>
            </a:xfrm>
          </p:grpSpPr>
          <p:sp>
            <p:nvSpPr>
              <p:cNvPr id="35" name="矩形 34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 bwMode="auto">
              <a:xfrm>
                <a:off x="2554288" y="1442985"/>
                <a:ext cx="5416355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继承了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TextView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，它只要是在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UI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界面上生成一个可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供用户单击的按钮，按钮会触发一个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onClick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文本框 56"/>
          <p:cNvSpPr txBox="1">
            <a:spLocks noChangeArrowheads="1"/>
          </p:cNvSpPr>
          <p:nvPr/>
        </p:nvSpPr>
        <p:spPr bwMode="auto">
          <a:xfrm>
            <a:off x="982624" y="1843089"/>
            <a:ext cx="50577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案例：按钮、圆形按钮、带文字的图片按钮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225092" y="5624752"/>
            <a:ext cx="6343020" cy="1165621"/>
            <a:chOff x="5225092" y="5624752"/>
            <a:chExt cx="6343020" cy="1165621"/>
          </a:xfrm>
        </p:grpSpPr>
        <p:sp>
          <p:nvSpPr>
            <p:cNvPr id="43" name="矩形 42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4260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使用</a:t>
              </a:r>
              <a:r>
                <a:rPr lang="en-US" altLang="zh-CN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9Patch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图片背景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225092" y="5624752"/>
              <a:ext cx="5090413" cy="584775"/>
              <a:chOff x="428245" y="1470027"/>
              <a:chExt cx="5090413" cy="584775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428245" y="1471508"/>
                <a:ext cx="4931009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文本框 56"/>
              <p:cNvSpPr txBox="1"/>
              <p:nvPr/>
            </p:nvSpPr>
            <p:spPr bwMode="auto">
              <a:xfrm>
                <a:off x="476316" y="1470027"/>
                <a:ext cx="5042342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为制作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图片提供了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draw9patch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工具，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该工具位于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Android SDK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安装路径的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tools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目录下。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文本框 56"/>
          <p:cNvSpPr txBox="1">
            <a:spLocks noChangeArrowheads="1"/>
          </p:cNvSpPr>
          <p:nvPr/>
        </p:nvSpPr>
        <p:spPr bwMode="auto">
          <a:xfrm>
            <a:off x="6467232" y="1948734"/>
            <a:ext cx="35688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普通图片与</a:t>
            </a:r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9Patch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图片的对比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5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4641850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9838" y="29083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3833813"/>
            <a:ext cx="336550" cy="334962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56832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" y="2202187"/>
            <a:ext cx="3705225" cy="284797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68" y="2164567"/>
            <a:ext cx="3714750" cy="32766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9" y="2802136"/>
            <a:ext cx="3705225" cy="269557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-1647269" y="111144"/>
            <a:ext cx="8818383" cy="1165621"/>
            <a:chOff x="-1647269" y="111144"/>
            <a:chExt cx="8818383" cy="1165621"/>
          </a:xfrm>
        </p:grpSpPr>
        <p:grpSp>
          <p:nvGrpSpPr>
            <p:cNvPr id="36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8818383" cy="1139806"/>
              <a:chOff x="200997" y="723913"/>
              <a:chExt cx="8819032" cy="1139429"/>
            </a:xfrm>
          </p:grpSpPr>
          <p:sp>
            <p:nvSpPr>
              <p:cNvPr id="40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6186764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选钮、复选框的功能和用法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矩形 41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82624" y="691990"/>
              <a:ext cx="5370317" cy="584775"/>
              <a:chOff x="2554288" y="1442985"/>
              <a:chExt cx="5370317" cy="584775"/>
            </a:xfrm>
          </p:grpSpPr>
          <p:sp>
            <p:nvSpPr>
              <p:cNvPr id="38" name="矩形 37"/>
              <p:cNvSpPr/>
              <p:nvPr/>
            </p:nvSpPr>
            <p:spPr bwMode="auto">
              <a:xfrm>
                <a:off x="2554288" y="1482672"/>
                <a:ext cx="5370317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 bwMode="auto">
              <a:xfrm>
                <a:off x="2554288" y="1442985"/>
                <a:ext cx="53622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选钮和复选框都继承了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按钮，与普通按钮不同的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是，它们多了一个可选中的功能，即属性：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checked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4243636" y="5610519"/>
            <a:ext cx="7324476" cy="1179854"/>
            <a:chOff x="4243636" y="5610519"/>
            <a:chExt cx="7324476" cy="1179854"/>
          </a:xfrm>
        </p:grpSpPr>
        <p:sp>
          <p:nvSpPr>
            <p:cNvPr id="44" name="矩形 43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56"/>
            <p:cNvSpPr txBox="1">
              <a:spLocks noChangeArrowheads="1"/>
            </p:cNvSpPr>
            <p:nvPr/>
          </p:nvSpPr>
          <p:spPr bwMode="auto">
            <a:xfrm>
              <a:off x="4590861" y="6144042"/>
              <a:ext cx="57246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状态开关按钮、开关的用法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243636" y="5610519"/>
              <a:ext cx="6101478" cy="584775"/>
              <a:chOff x="-553211" y="1455794"/>
              <a:chExt cx="6101478" cy="584775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-490147" y="1471508"/>
                <a:ext cx="5849402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9" name="文本框 48"/>
              <p:cNvSpPr txBox="1"/>
              <p:nvPr/>
            </p:nvSpPr>
            <p:spPr bwMode="auto">
              <a:xfrm>
                <a:off x="-553211" y="1455794"/>
                <a:ext cx="6101478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CheckBox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非常相似，都可以提供两种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状态，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ToggleButton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Switch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通常用于切换程序中的某种状态。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600156" y="1632725"/>
            <a:ext cx="48013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案例：利用单选钮、复选框获取用户信息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6"/>
          <p:cNvSpPr txBox="1">
            <a:spLocks noChangeArrowheads="1"/>
          </p:cNvSpPr>
          <p:nvPr/>
        </p:nvSpPr>
        <p:spPr bwMode="auto">
          <a:xfrm>
            <a:off x="6773670" y="1520611"/>
            <a:ext cx="24929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案例：动态控制布局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>
                <a:solidFill>
                  <a:schemeClr val="bg1"/>
                </a:solidFill>
              </a:rPr>
              <a:t>2.1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154870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界面编程与视图组件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851128" y="5176838"/>
            <a:ext cx="215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879514" y="5218968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099641"/>
            <a:ext cx="9720263" cy="5172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7700" y="165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</a:rPr>
              <a:t>实现布局的动态调整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4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34" y="730167"/>
            <a:ext cx="4236266" cy="18352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097" y="233835"/>
            <a:ext cx="453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Step1,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ToggleButton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4" y="633945"/>
            <a:ext cx="4772691" cy="193145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991100" y="1223969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53" y="2779559"/>
            <a:ext cx="4772691" cy="165274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850389" y="3296641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51932" y="3074394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Step2,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smtClean="0">
                <a:solidFill>
                  <a:srgbClr val="FFFF00"/>
                </a:solidFill>
              </a:rPr>
              <a:t>Switch,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Ctrl+h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2" y="4480135"/>
            <a:ext cx="4096322" cy="21338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02" y="3832117"/>
            <a:ext cx="4017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FF00"/>
                </a:solidFill>
              </a:rPr>
              <a:t>Step3,</a:t>
            </a:r>
            <a:r>
              <a:rPr lang="zh-CN" altLang="en-US" sz="2000" dirty="0" smtClean="0">
                <a:solidFill>
                  <a:srgbClr val="FFFF00"/>
                </a:solidFill>
              </a:rPr>
              <a:t>鼠标点到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CompoundButton</a:t>
            </a:r>
            <a:r>
              <a:rPr lang="en-US" altLang="zh-CN" sz="2000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 </a:t>
            </a:r>
            <a:r>
              <a:rPr lang="zh-CN" altLang="en-US" sz="2000" dirty="0" smtClean="0">
                <a:solidFill>
                  <a:srgbClr val="FFFF00"/>
                </a:solidFill>
              </a:rPr>
              <a:t>按</a:t>
            </a:r>
            <a:r>
              <a:rPr lang="en-US" altLang="zh-CN" sz="2000" dirty="0" smtClean="0">
                <a:solidFill>
                  <a:srgbClr val="FF0000"/>
                </a:solidFill>
              </a:rPr>
              <a:t>Alt+7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53" y="4620957"/>
            <a:ext cx="5792008" cy="1993076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4754148" y="5566195"/>
            <a:ext cx="1220454" cy="394754"/>
          </a:xfrm>
          <a:prstGeom prst="rightArrow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28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1568113" y="-120650"/>
            <a:ext cx="0" cy="7180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1283950" y="5627688"/>
            <a:ext cx="568325" cy="568325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399838" y="191135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1399838" y="914400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1390313" y="3797300"/>
            <a:ext cx="334962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399838" y="474027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399838" y="2854325"/>
            <a:ext cx="336550" cy="336550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2" y="2009146"/>
            <a:ext cx="2894394" cy="44580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89" y="3179445"/>
            <a:ext cx="3686175" cy="19907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-1647269" y="111144"/>
            <a:ext cx="7545785" cy="1185456"/>
            <a:chOff x="-1647269" y="111144"/>
            <a:chExt cx="7545785" cy="1185456"/>
          </a:xfrm>
        </p:grpSpPr>
        <p:grpSp>
          <p:nvGrpSpPr>
            <p:cNvPr id="41" name="组合 36"/>
            <p:cNvGrpSpPr>
              <a:grpSpLocks/>
            </p:cNvGrpSpPr>
            <p:nvPr/>
          </p:nvGrpSpPr>
          <p:grpSpPr bwMode="auto">
            <a:xfrm>
              <a:off x="-1647269" y="111144"/>
              <a:ext cx="6510059" cy="1139806"/>
              <a:chOff x="200997" y="723913"/>
              <a:chExt cx="6510538" cy="1139429"/>
            </a:xfrm>
          </p:grpSpPr>
          <p:sp>
            <p:nvSpPr>
              <p:cNvPr id="46" name="文本框 56"/>
              <p:cNvSpPr txBox="1">
                <a:spLocks noChangeArrowheads="1"/>
              </p:cNvSpPr>
              <p:nvPr/>
            </p:nvSpPr>
            <p:spPr bwMode="auto">
              <a:xfrm>
                <a:off x="2833265" y="723913"/>
                <a:ext cx="3878270" cy="646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时钟</a:t>
                </a:r>
                <a:r>
                  <a:rPr lang="zh-CN" altLang="en-US" sz="36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的功能和用法</a:t>
                </a:r>
                <a:endPara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200997" y="1344241"/>
                <a:ext cx="24798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2546903" y="832491"/>
                <a:ext cx="286363" cy="1030851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982625" y="711825"/>
              <a:ext cx="4915891" cy="584775"/>
              <a:chOff x="2554289" y="1462820"/>
              <a:chExt cx="4915891" cy="584775"/>
            </a:xfrm>
          </p:grpSpPr>
          <p:sp>
            <p:nvSpPr>
              <p:cNvPr id="43" name="矩形 42"/>
              <p:cNvSpPr/>
              <p:nvPr/>
            </p:nvSpPr>
            <p:spPr bwMode="auto">
              <a:xfrm>
                <a:off x="2554289" y="1482672"/>
                <a:ext cx="4747616" cy="531843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 bwMode="auto">
              <a:xfrm>
                <a:off x="2559861" y="1462820"/>
                <a:ext cx="4910319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TextClock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显示数字时钟，可以显示当前的秒数；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err="1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AnalogClock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显示模拟时钟，不会显示当前的秒数。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575612" y="5624752"/>
            <a:ext cx="5992500" cy="1165621"/>
            <a:chOff x="5575612" y="5624752"/>
            <a:chExt cx="5992500" cy="1165621"/>
          </a:xfrm>
        </p:grpSpPr>
        <p:sp>
          <p:nvSpPr>
            <p:cNvPr id="50" name="矩形 49"/>
            <p:cNvSpPr/>
            <p:nvPr/>
          </p:nvSpPr>
          <p:spPr bwMode="auto">
            <a:xfrm>
              <a:off x="10231310" y="5628446"/>
              <a:ext cx="286342" cy="1031192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0517653" y="6301692"/>
              <a:ext cx="10504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6"/>
            <p:cNvSpPr txBox="1">
              <a:spLocks noChangeArrowheads="1"/>
            </p:cNvSpPr>
            <p:nvPr/>
          </p:nvSpPr>
          <p:spPr bwMode="auto">
            <a:xfrm>
              <a:off x="5889422" y="6144042"/>
              <a:ext cx="43396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计时器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3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功能和用法</a:t>
              </a: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575612" y="5624752"/>
              <a:ext cx="4645361" cy="584775"/>
              <a:chOff x="778765" y="1470027"/>
              <a:chExt cx="4645361" cy="584775"/>
            </a:xfrm>
          </p:grpSpPr>
          <p:sp>
            <p:nvSpPr>
              <p:cNvPr id="54" name="矩形 53"/>
              <p:cNvSpPr/>
              <p:nvPr/>
            </p:nvSpPr>
            <p:spPr bwMode="auto">
              <a:xfrm>
                <a:off x="778765" y="1471508"/>
                <a:ext cx="4645361" cy="548704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 bwMode="auto">
              <a:xfrm>
                <a:off x="826836" y="1470027"/>
                <a:ext cx="4569071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Chronometer</a:t>
                </a: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不显示当前时间，显示的是从某个</a:t>
                </a:r>
                <a:endParaRPr lang="en-US" altLang="zh-CN" sz="16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 smtClean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起始时间开始，一共过去了多长时间。</a:t>
                </a:r>
                <a:endParaRPr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6" name="文本框 56"/>
          <p:cNvSpPr txBox="1">
            <a:spLocks noChangeArrowheads="1"/>
          </p:cNvSpPr>
          <p:nvPr/>
        </p:nvSpPr>
        <p:spPr bwMode="auto">
          <a:xfrm>
            <a:off x="1292581" y="1575384"/>
            <a:ext cx="3262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案例：手机里的“劳力士”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56"/>
          <p:cNvSpPr txBox="1">
            <a:spLocks noChangeArrowheads="1"/>
          </p:cNvSpPr>
          <p:nvPr/>
        </p:nvSpPr>
        <p:spPr bwMode="auto">
          <a:xfrm>
            <a:off x="6204089" y="2612709"/>
            <a:ext cx="172354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案例：计时器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730" y="3868844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TextClock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72324" y="485924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AnalogClock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1801" y="2612709"/>
            <a:ext cx="165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Chronometer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4" y="38956"/>
            <a:ext cx="508900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2.4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3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ImageView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及其子类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2229617" y="1611908"/>
            <a:ext cx="1119431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2218749" y="1912622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18749" y="2152539"/>
            <a:ext cx="11085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66160" y="1625734"/>
            <a:ext cx="115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ImageView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165291" y="3178920"/>
            <a:ext cx="1374595" cy="739746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47" name="直接连接符 46"/>
          <p:cNvCxnSpPr/>
          <p:nvPr/>
        </p:nvCxnSpPr>
        <p:spPr>
          <a:xfrm>
            <a:off x="1165291" y="3438174"/>
            <a:ext cx="13745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1153758" y="3696329"/>
            <a:ext cx="1386128" cy="23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99364" y="3104566"/>
            <a:ext cx="1383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ImageButton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12575" y="4620147"/>
            <a:ext cx="1324156" cy="73974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116939" y="4603419"/>
            <a:ext cx="137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lt1"/>
                </a:solidFill>
                <a:latin typeface="+mn-lt"/>
                <a:ea typeface="+mn-ea"/>
              </a:rPr>
              <a:t>ZoomButton</a:t>
            </a:r>
            <a:endParaRPr lang="zh-CN" altLang="en-US" sz="16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762554" y="3201598"/>
            <a:ext cx="1523661" cy="739744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3" name="直接连接符 52"/>
          <p:cNvCxnSpPr/>
          <p:nvPr/>
        </p:nvCxnSpPr>
        <p:spPr>
          <a:xfrm flipV="1">
            <a:off x="2748947" y="3484073"/>
            <a:ext cx="1537268" cy="18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2748947" y="3742228"/>
            <a:ext cx="1537268" cy="17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719240" y="3187313"/>
            <a:ext cx="1680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lt1"/>
                </a:solidFill>
                <a:latin typeface="+mn-lt"/>
                <a:ea typeface="+mn-ea"/>
              </a:rPr>
              <a:t>QuickContactBadge</a:t>
            </a:r>
            <a:endParaRPr lang="zh-CN" altLang="en-US" sz="14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" name="等腰三角形 55"/>
          <p:cNvSpPr/>
          <p:nvPr/>
        </p:nvSpPr>
        <p:spPr>
          <a:xfrm rot="2400000">
            <a:off x="2458097" y="2426927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1891282" y="2473499"/>
            <a:ext cx="626939" cy="6310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等腰三角形 57"/>
          <p:cNvSpPr/>
          <p:nvPr/>
        </p:nvSpPr>
        <p:spPr>
          <a:xfrm rot="19800000">
            <a:off x="2844066" y="2451216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59" name="直接连接符 58"/>
          <p:cNvCxnSpPr>
            <a:endCxn id="52" idx="0"/>
          </p:cNvCxnSpPr>
          <p:nvPr/>
        </p:nvCxnSpPr>
        <p:spPr>
          <a:xfrm>
            <a:off x="2949634" y="2542228"/>
            <a:ext cx="574751" cy="659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>
            <a:off x="1712808" y="3992139"/>
            <a:ext cx="176369" cy="1306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61" name="直接连接符 60"/>
          <p:cNvCxnSpPr>
            <a:stCxn id="60" idx="3"/>
          </p:cNvCxnSpPr>
          <p:nvPr/>
        </p:nvCxnSpPr>
        <p:spPr>
          <a:xfrm flipH="1">
            <a:off x="1800280" y="4122809"/>
            <a:ext cx="713" cy="497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1098943" y="4914556"/>
            <a:ext cx="1311386" cy="27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1098943" y="5141087"/>
            <a:ext cx="1317014" cy="19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组合 84"/>
          <p:cNvGrpSpPr/>
          <p:nvPr/>
        </p:nvGrpSpPr>
        <p:grpSpPr>
          <a:xfrm>
            <a:off x="2759822" y="4772696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等组件，因此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属性、方法，基本上也可应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ZoomButton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等组件。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1379369"/>
            <a:ext cx="3600450" cy="5143500"/>
          </a:xfrm>
          <a:prstGeom prst="rect">
            <a:avLst/>
          </a:prstGeom>
        </p:spPr>
      </p:pic>
      <p:sp>
        <p:nvSpPr>
          <p:cNvPr id="89" name="文本框 56"/>
          <p:cNvSpPr txBox="1">
            <a:spLocks noChangeArrowheads="1"/>
          </p:cNvSpPr>
          <p:nvPr/>
        </p:nvSpPr>
        <p:spPr bwMode="auto">
          <a:xfrm>
            <a:off x="7889875" y="942837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案例：图片浏览器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58" y="2171656"/>
            <a:ext cx="3730479" cy="17433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6215" y="1671122"/>
            <a:ext cx="3315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solidFill>
                  <a:srgbClr val="FFC000"/>
                </a:solidFill>
              </a:rPr>
              <a:t>ImageView</a:t>
            </a:r>
            <a:r>
              <a:rPr lang="en-US" altLang="zh-CN" sz="2000" dirty="0" smtClean="0">
                <a:solidFill>
                  <a:srgbClr val="FFC000"/>
                </a:solidFill>
              </a:rPr>
              <a:t> </a:t>
            </a:r>
            <a:r>
              <a:rPr lang="zh-CN" altLang="en-US" sz="2000" dirty="0" smtClean="0">
                <a:solidFill>
                  <a:srgbClr val="FFC000"/>
                </a:solidFill>
              </a:rPr>
              <a:t>的事件监听函数</a:t>
            </a:r>
            <a:endParaRPr lang="zh-CN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6"/>
          <p:cNvGrpSpPr>
            <a:grpSpLocks/>
          </p:cNvGrpSpPr>
          <p:nvPr/>
        </p:nvGrpSpPr>
        <p:grpSpPr bwMode="auto">
          <a:xfrm>
            <a:off x="-1647269" y="111144"/>
            <a:ext cx="8028103" cy="1043762"/>
            <a:chOff x="200997" y="723913"/>
            <a:chExt cx="8028694" cy="1043417"/>
          </a:xfrm>
        </p:grpSpPr>
        <p:sp>
          <p:nvSpPr>
            <p:cNvPr id="36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39642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ImageView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9564" y="731677"/>
            <a:ext cx="5439311" cy="411215"/>
            <a:chOff x="2532194" y="1482672"/>
            <a:chExt cx="2214553" cy="411215"/>
          </a:xfrm>
        </p:grpSpPr>
        <p:sp>
          <p:nvSpPr>
            <p:cNvPr id="40" name="矩形 39"/>
            <p:cNvSpPr/>
            <p:nvPr/>
          </p:nvSpPr>
          <p:spPr bwMode="auto">
            <a:xfrm>
              <a:off x="2540759" y="1482672"/>
              <a:ext cx="2146857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 bwMode="auto">
            <a:xfrm>
              <a:off x="2532194" y="1527634"/>
              <a:ext cx="221455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继承自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，它的主要功能是用于显示图片。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197530" y="1496907"/>
            <a:ext cx="4421050" cy="1462687"/>
            <a:chOff x="7204560" y="3196387"/>
            <a:chExt cx="4421050" cy="1462687"/>
          </a:xfrm>
        </p:grpSpPr>
        <p:sp>
          <p:nvSpPr>
            <p:cNvPr id="86" name="矩形 85"/>
            <p:cNvSpPr/>
            <p:nvPr/>
          </p:nvSpPr>
          <p:spPr bwMode="auto">
            <a:xfrm>
              <a:off x="7204560" y="3196387"/>
              <a:ext cx="4421050" cy="146268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7" name="文本框 86"/>
            <p:cNvSpPr txBox="1"/>
            <p:nvPr/>
          </p:nvSpPr>
          <p:spPr bwMode="auto">
            <a:xfrm>
              <a:off x="7212182" y="3327019"/>
              <a:ext cx="441342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还派生了如下两个子类：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ImageButton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：图片按钮。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：显示关联到特定联系人的图片。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56"/>
          <p:cNvSpPr txBox="1">
            <a:spLocks noChangeArrowheads="1"/>
          </p:cNvSpPr>
          <p:nvPr/>
        </p:nvSpPr>
        <p:spPr bwMode="auto">
          <a:xfrm>
            <a:off x="7607856" y="667673"/>
            <a:ext cx="27494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案例：强大的图片按钮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56" y="1067784"/>
            <a:ext cx="3638550" cy="35528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1800" y="3953632"/>
            <a:ext cx="9785827" cy="2273336"/>
            <a:chOff x="431800" y="3953632"/>
            <a:chExt cx="9785827" cy="2273336"/>
          </a:xfrm>
        </p:grpSpPr>
        <p:sp>
          <p:nvSpPr>
            <p:cNvPr id="65" name="矩形 64"/>
            <p:cNvSpPr/>
            <p:nvPr/>
          </p:nvSpPr>
          <p:spPr>
            <a:xfrm>
              <a:off x="829864" y="3953632"/>
              <a:ext cx="6303962" cy="227333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31800" y="6226968"/>
              <a:ext cx="97858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/>
          </p:nvSpPr>
          <p:spPr>
            <a:xfrm>
              <a:off x="7531890" y="5674518"/>
              <a:ext cx="2685737" cy="552450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err="1" smtClean="0"/>
                <a:t>QuickContactBadge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45105" y="4043859"/>
              <a:ext cx="6117036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QuickContactBadge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额外增加的功能是：该图片可以关联到手机中指定联系人，当用户单击该图片时，系统将会打开相应联系人的联系方式界面。可调用如下方法进行设置：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assignContactFromEmail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地址对应的联系人。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assignContactFromPhone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：关联到与指定电话号码关联的联系人。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assignContactUri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：关联到与指定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对应的联系人。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57" y="1173454"/>
            <a:ext cx="3590925" cy="11620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57" y="2959594"/>
            <a:ext cx="3676650" cy="2257425"/>
          </a:xfrm>
          <a:prstGeom prst="rect">
            <a:avLst/>
          </a:prstGeom>
        </p:spPr>
      </p:pic>
      <p:sp>
        <p:nvSpPr>
          <p:cNvPr id="71" name="文本框 56"/>
          <p:cNvSpPr txBox="1">
            <a:spLocks noChangeArrowheads="1"/>
          </p:cNvSpPr>
          <p:nvPr/>
        </p:nvSpPr>
        <p:spPr bwMode="auto">
          <a:xfrm>
            <a:off x="7635897" y="374630"/>
            <a:ext cx="22365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案例：关联联系人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2.5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4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AdapterView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6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6"/>
          <p:cNvGrpSpPr>
            <a:grpSpLocks/>
          </p:cNvGrpSpPr>
          <p:nvPr/>
        </p:nvGrpSpPr>
        <p:grpSpPr bwMode="auto">
          <a:xfrm>
            <a:off x="-1647269" y="111144"/>
            <a:ext cx="8423403" cy="1043762"/>
            <a:chOff x="200997" y="723913"/>
            <a:chExt cx="8424024" cy="1043417"/>
          </a:xfrm>
        </p:grpSpPr>
        <p:sp>
          <p:nvSpPr>
            <p:cNvPr id="11" name="文本框 56"/>
            <p:cNvSpPr txBox="1">
              <a:spLocks noChangeArrowheads="1"/>
            </p:cNvSpPr>
            <p:nvPr/>
          </p:nvSpPr>
          <p:spPr bwMode="auto">
            <a:xfrm>
              <a:off x="2833265" y="723913"/>
              <a:ext cx="5791756" cy="646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600" dirty="0" err="1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AdapterView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的功能和用法</a:t>
              </a:r>
              <a:endPara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00997" y="1344241"/>
              <a:ext cx="2479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547495" y="832491"/>
              <a:ext cx="285770" cy="934839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9565" y="731677"/>
            <a:ext cx="5758180" cy="411215"/>
            <a:chOff x="2532194" y="1482672"/>
            <a:chExt cx="2344377" cy="411215"/>
          </a:xfrm>
        </p:grpSpPr>
        <p:sp>
          <p:nvSpPr>
            <p:cNvPr id="17" name="矩形 16"/>
            <p:cNvSpPr/>
            <p:nvPr/>
          </p:nvSpPr>
          <p:spPr bwMode="auto">
            <a:xfrm>
              <a:off x="2540759" y="1482672"/>
              <a:ext cx="2282372" cy="41121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2532194" y="1527634"/>
              <a:ext cx="234437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是一个抽象基类，它派生的子类在用法上相似。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89371" y="600203"/>
            <a:ext cx="7560866" cy="6138950"/>
            <a:chOff x="4589371" y="600203"/>
            <a:chExt cx="7560866" cy="6138950"/>
          </a:xfrm>
        </p:grpSpPr>
        <p:sp>
          <p:nvSpPr>
            <p:cNvPr id="179" name="等腰三角形 178"/>
            <p:cNvSpPr/>
            <p:nvPr/>
          </p:nvSpPr>
          <p:spPr>
            <a:xfrm rot="18429195">
              <a:off x="9446793" y="2198937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80" name="直接连接符 179"/>
            <p:cNvCxnSpPr>
              <a:stCxn id="179" idx="3"/>
            </p:cNvCxnSpPr>
            <p:nvPr/>
          </p:nvCxnSpPr>
          <p:spPr>
            <a:xfrm>
              <a:off x="9587050" y="2303732"/>
              <a:ext cx="1006560" cy="958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4589371" y="600203"/>
              <a:ext cx="7560866" cy="6138950"/>
              <a:chOff x="4589371" y="600203"/>
              <a:chExt cx="7560866" cy="6138950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8739282" y="2604744"/>
                <a:ext cx="176369" cy="628008"/>
                <a:chOff x="1294746" y="2621067"/>
                <a:chExt cx="176369" cy="628008"/>
              </a:xfrm>
            </p:grpSpPr>
            <p:sp>
              <p:nvSpPr>
                <p:cNvPr id="160" name="等腰三角形 159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1" name="直接连接符 160"/>
                <p:cNvCxnSpPr>
                  <a:stCxn id="160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>
                <a:off x="8776980" y="1347629"/>
                <a:ext cx="176369" cy="628008"/>
                <a:chOff x="1294746" y="2621067"/>
                <a:chExt cx="176369" cy="628008"/>
              </a:xfrm>
            </p:grpSpPr>
            <p:sp>
              <p:nvSpPr>
                <p:cNvPr id="95" name="等腰三角形 9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6" name="直接连接符 95"/>
                <p:cNvCxnSpPr>
                  <a:stCxn id="9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8272035" y="600203"/>
                <a:ext cx="1167898" cy="757235"/>
                <a:chOff x="1319455" y="1958980"/>
                <a:chExt cx="1364735" cy="962020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文本框 127"/>
                <p:cNvSpPr txBox="1"/>
                <p:nvPr/>
              </p:nvSpPr>
              <p:spPr>
                <a:xfrm>
                  <a:off x="1319455" y="1958980"/>
                  <a:ext cx="1364735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ViewGroup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8319648" y="1855828"/>
                <a:ext cx="1267402" cy="752823"/>
                <a:chOff x="1320800" y="1964586"/>
                <a:chExt cx="1481007" cy="956414"/>
              </a:xfrm>
            </p:grpSpPr>
            <p:sp>
              <p:nvSpPr>
                <p:cNvPr id="121" name="矩形 120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22" name="直接连接符 121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文本框 123"/>
                <p:cNvSpPr txBox="1"/>
                <p:nvPr/>
              </p:nvSpPr>
              <p:spPr>
                <a:xfrm>
                  <a:off x="1331536" y="1964586"/>
                  <a:ext cx="1470271" cy="391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9265123" y="4617318"/>
                <a:ext cx="1723758" cy="739744"/>
                <a:chOff x="1267646" y="1981200"/>
                <a:chExt cx="1489656" cy="939800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文本框 119"/>
                <p:cNvSpPr txBox="1"/>
                <p:nvPr/>
              </p:nvSpPr>
              <p:spPr>
                <a:xfrm>
                  <a:off x="1267646" y="2006762"/>
                  <a:ext cx="1489656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AdapterViewFlipper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8273186" y="3208128"/>
                <a:ext cx="1157958" cy="745511"/>
                <a:chOff x="1296061" y="1973874"/>
                <a:chExt cx="1353120" cy="947126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文本框 115"/>
                <p:cNvSpPr txBox="1"/>
                <p:nvPr/>
              </p:nvSpPr>
              <p:spPr>
                <a:xfrm>
                  <a:off x="1296061" y="1973874"/>
                  <a:ext cx="1353120" cy="430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AbsSpinner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0019706" y="3197775"/>
                <a:ext cx="2130531" cy="764789"/>
                <a:chOff x="1285454" y="1949384"/>
                <a:chExt cx="1491317" cy="971616"/>
              </a:xfrm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文本框 111"/>
                <p:cNvSpPr txBox="1"/>
                <p:nvPr/>
              </p:nvSpPr>
              <p:spPr>
                <a:xfrm>
                  <a:off x="1285454" y="1949384"/>
                  <a:ext cx="1491317" cy="43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AdapterViewAnimator</a:t>
                  </a:r>
                  <a:endParaRPr lang="zh-CN" altLang="en-US" sz="16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 rot="848689">
                <a:off x="5751621" y="3830585"/>
                <a:ext cx="443709" cy="720881"/>
                <a:chOff x="1047106" y="1887309"/>
                <a:chExt cx="443709" cy="720881"/>
              </a:xfrm>
            </p:grpSpPr>
            <p:sp>
              <p:nvSpPr>
                <p:cNvPr id="91" name="等腰三角形 90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92" name="直接连接符 91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组合 33"/>
              <p:cNvGrpSpPr/>
              <p:nvPr/>
            </p:nvGrpSpPr>
            <p:grpSpPr>
              <a:xfrm>
                <a:off x="8351397" y="4652961"/>
                <a:ext cx="808794" cy="739744"/>
                <a:chOff x="1320800" y="1981200"/>
                <a:chExt cx="1320800" cy="939800"/>
              </a:xfrm>
            </p:grpSpPr>
            <p:sp>
              <p:nvSpPr>
                <p:cNvPr id="79" name="矩形 78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1395413" y="1981200"/>
                  <a:ext cx="1225204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Gallery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5396844" y="5357062"/>
                <a:ext cx="176369" cy="628008"/>
                <a:chOff x="1294746" y="2621067"/>
                <a:chExt cx="176369" cy="628008"/>
              </a:xfrm>
            </p:grpSpPr>
            <p:sp>
              <p:nvSpPr>
                <p:cNvPr id="57" name="等腰三角形 56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8" name="直接连接符 57"/>
                <p:cNvCxnSpPr>
                  <a:stCxn id="57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>
                <a:off x="11236684" y="3980164"/>
                <a:ext cx="176369" cy="628008"/>
                <a:chOff x="1294746" y="2621067"/>
                <a:chExt cx="176369" cy="628008"/>
              </a:xfrm>
            </p:grpSpPr>
            <p:sp>
              <p:nvSpPr>
                <p:cNvPr id="55" name="等腰三角形 54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56" name="直接连接符 55"/>
                <p:cNvCxnSpPr>
                  <a:stCxn id="55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/>
              <p:cNvGrpSpPr/>
              <p:nvPr/>
            </p:nvGrpSpPr>
            <p:grpSpPr>
              <a:xfrm>
                <a:off x="5042051" y="4587689"/>
                <a:ext cx="1024858" cy="765922"/>
                <a:chOff x="1320800" y="1947942"/>
                <a:chExt cx="1448796" cy="973058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文本框 132"/>
                <p:cNvSpPr txBox="1"/>
                <p:nvPr/>
              </p:nvSpPr>
              <p:spPr>
                <a:xfrm>
                  <a:off x="1494426" y="194794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4" name="组合 133"/>
              <p:cNvGrpSpPr/>
              <p:nvPr/>
            </p:nvGrpSpPr>
            <p:grpSpPr>
              <a:xfrm>
                <a:off x="6287849" y="4624778"/>
                <a:ext cx="1036756" cy="764391"/>
                <a:chOff x="1320800" y="1949887"/>
                <a:chExt cx="1398750" cy="971113"/>
              </a:xfrm>
            </p:grpSpPr>
            <p:sp>
              <p:nvSpPr>
                <p:cNvPr id="135" name="矩形 13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文本框 137"/>
                <p:cNvSpPr txBox="1"/>
                <p:nvPr/>
              </p:nvSpPr>
              <p:spPr>
                <a:xfrm>
                  <a:off x="1444380" y="1949887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GridView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>
                <a:off x="6301474" y="3165057"/>
                <a:ext cx="1130239" cy="764391"/>
                <a:chOff x="1320800" y="1949887"/>
                <a:chExt cx="1320800" cy="971113"/>
              </a:xfrm>
            </p:grpSpPr>
            <p:sp>
              <p:nvSpPr>
                <p:cNvPr id="140" name="矩形 13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文本框 142"/>
                <p:cNvSpPr txBox="1"/>
                <p:nvPr/>
              </p:nvSpPr>
              <p:spPr>
                <a:xfrm>
                  <a:off x="1341033" y="1949887"/>
                  <a:ext cx="1275169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AbsListView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7369981" y="4637439"/>
                <a:ext cx="818696" cy="751730"/>
                <a:chOff x="1320800" y="1965972"/>
                <a:chExt cx="1347887" cy="955028"/>
              </a:xfrm>
            </p:grpSpPr>
            <p:sp>
              <p:nvSpPr>
                <p:cNvPr id="145" name="矩形 14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/>
                <p:cNvSpPr txBox="1"/>
                <p:nvPr/>
              </p:nvSpPr>
              <p:spPr>
                <a:xfrm>
                  <a:off x="1393517" y="1965972"/>
                  <a:ext cx="1275170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Spinner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1000532" y="4572638"/>
                <a:ext cx="1130239" cy="760843"/>
                <a:chOff x="1320800" y="1954395"/>
                <a:chExt cx="1320800" cy="966605"/>
              </a:xfrm>
            </p:grpSpPr>
            <p:sp>
              <p:nvSpPr>
                <p:cNvPr id="150" name="矩形 149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本框 152"/>
                <p:cNvSpPr txBox="1"/>
                <p:nvPr/>
              </p:nvSpPr>
              <p:spPr>
                <a:xfrm>
                  <a:off x="1416837" y="1954395"/>
                  <a:ext cx="1080761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 smtClean="0">
                      <a:solidFill>
                        <a:schemeClr val="lt1"/>
                      </a:solidFill>
                      <a:latin typeface="+mn-lt"/>
                      <a:ea typeface="+mn-ea"/>
                    </a:rPr>
                    <a:t>StackView</a:t>
                  </a:r>
                  <a:endParaRPr lang="zh-CN" altLang="en-US" sz="1400" dirty="0">
                    <a:solidFill>
                      <a:schemeClr val="lt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54" name="组合 153"/>
              <p:cNvGrpSpPr/>
              <p:nvPr/>
            </p:nvGrpSpPr>
            <p:grpSpPr>
              <a:xfrm>
                <a:off x="4589371" y="5976260"/>
                <a:ext cx="1848660" cy="762893"/>
                <a:chOff x="1320800" y="1951790"/>
                <a:chExt cx="1320800" cy="969210"/>
              </a:xfrm>
            </p:grpSpPr>
            <p:sp>
              <p:nvSpPr>
                <p:cNvPr id="155" name="矩形 154"/>
                <p:cNvSpPr/>
                <p:nvPr/>
              </p:nvSpPr>
              <p:spPr>
                <a:xfrm>
                  <a:off x="1333500" y="1981200"/>
                  <a:ext cx="1308100" cy="939800"/>
                </a:xfrm>
                <a:prstGeom prst="rect">
                  <a:avLst/>
                </a:prstGeom>
                <a:solidFill>
                  <a:srgbClr val="FE5A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1320800" y="23632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/>
                <p:cNvCxnSpPr/>
                <p:nvPr/>
              </p:nvCxnSpPr>
              <p:spPr>
                <a:xfrm>
                  <a:off x="1320800" y="2668038"/>
                  <a:ext cx="1295399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文本框 157"/>
                <p:cNvSpPr txBox="1"/>
                <p:nvPr/>
              </p:nvSpPr>
              <p:spPr>
                <a:xfrm>
                  <a:off x="1324974" y="1951790"/>
                  <a:ext cx="1291225" cy="3910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lt1"/>
                      </a:solidFill>
                    </a:rPr>
                    <a:t>ExpandableListView</a:t>
                  </a:r>
                  <a:endParaRPr lang="zh-CN" altLang="en-US" sz="1400" dirty="0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713863" y="3972882"/>
                <a:ext cx="176369" cy="628008"/>
                <a:chOff x="1294746" y="2621067"/>
                <a:chExt cx="176369" cy="6280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4" name="直接连接符 163"/>
                <p:cNvCxnSpPr>
                  <a:stCxn id="163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组合 164"/>
              <p:cNvGrpSpPr/>
              <p:nvPr/>
            </p:nvGrpSpPr>
            <p:grpSpPr>
              <a:xfrm rot="848689">
                <a:off x="7770998" y="3855613"/>
                <a:ext cx="443709" cy="720881"/>
                <a:chOff x="1047106" y="1887309"/>
                <a:chExt cx="443709" cy="720881"/>
              </a:xfrm>
            </p:grpSpPr>
            <p:sp>
              <p:nvSpPr>
                <p:cNvPr id="166" name="等腰三角形 165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67" name="直接连接符 166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组合 167"/>
              <p:cNvGrpSpPr/>
              <p:nvPr/>
            </p:nvGrpSpPr>
            <p:grpSpPr>
              <a:xfrm>
                <a:off x="6670937" y="3959681"/>
                <a:ext cx="176369" cy="628008"/>
                <a:chOff x="1294746" y="2621067"/>
                <a:chExt cx="176369" cy="6280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>
                  <a:off x="1294746" y="2621067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0" name="直接连接符 169"/>
                <p:cNvCxnSpPr>
                  <a:stCxn id="169" idx="3"/>
                </p:cNvCxnSpPr>
                <p:nvPr/>
              </p:nvCxnSpPr>
              <p:spPr>
                <a:xfrm flipH="1">
                  <a:off x="1382218" y="2751737"/>
                  <a:ext cx="713" cy="49733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/>
              <p:cNvGrpSpPr/>
              <p:nvPr/>
            </p:nvGrpSpPr>
            <p:grpSpPr>
              <a:xfrm rot="848689">
                <a:off x="10159764" y="3892577"/>
                <a:ext cx="443709" cy="720881"/>
                <a:chOff x="1047106" y="1887309"/>
                <a:chExt cx="443709" cy="720881"/>
              </a:xfrm>
            </p:grpSpPr>
            <p:sp>
              <p:nvSpPr>
                <p:cNvPr id="172" name="等腰三角形 171"/>
                <p:cNvSpPr/>
                <p:nvPr/>
              </p:nvSpPr>
              <p:spPr>
                <a:xfrm rot="1669828">
                  <a:off x="1314446" y="1887309"/>
                  <a:ext cx="176369" cy="13067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/>
                </a:p>
              </p:txBody>
            </p:sp>
            <p:cxnSp>
              <p:nvCxnSpPr>
                <p:cNvPr id="173" name="直接连接符 172"/>
                <p:cNvCxnSpPr/>
                <p:nvPr/>
              </p:nvCxnSpPr>
              <p:spPr>
                <a:xfrm rot="20751311" flipH="1">
                  <a:off x="1047106" y="2051761"/>
                  <a:ext cx="391927" cy="55642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7" name="等腰三角形 176"/>
            <p:cNvSpPr/>
            <p:nvPr/>
          </p:nvSpPr>
          <p:spPr>
            <a:xfrm rot="3343395">
              <a:off x="8154480" y="2272075"/>
              <a:ext cx="176369" cy="13067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/>
            </a:p>
          </p:txBody>
        </p:sp>
        <p:cxnSp>
          <p:nvCxnSpPr>
            <p:cNvPr id="178" name="直接连接符 177"/>
            <p:cNvCxnSpPr>
              <a:stCxn id="177" idx="3"/>
            </p:cNvCxnSpPr>
            <p:nvPr/>
          </p:nvCxnSpPr>
          <p:spPr>
            <a:xfrm flipH="1">
              <a:off x="6871020" y="2374206"/>
              <a:ext cx="1317657" cy="8444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组合 180"/>
          <p:cNvGrpSpPr/>
          <p:nvPr/>
        </p:nvGrpSpPr>
        <p:grpSpPr>
          <a:xfrm>
            <a:off x="447027" y="2447076"/>
            <a:ext cx="4967378" cy="2205272"/>
            <a:chOff x="7204560" y="3196387"/>
            <a:chExt cx="4421050" cy="2161957"/>
          </a:xfrm>
        </p:grpSpPr>
        <p:sp>
          <p:nvSpPr>
            <p:cNvPr id="182" name="矩形 181"/>
            <p:cNvSpPr/>
            <p:nvPr/>
          </p:nvSpPr>
          <p:spPr bwMode="auto">
            <a:xfrm>
              <a:off x="7204560" y="3196387"/>
              <a:ext cx="4421050" cy="185418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3" name="文本框 182"/>
            <p:cNvSpPr txBox="1"/>
            <p:nvPr/>
          </p:nvSpPr>
          <p:spPr bwMode="auto">
            <a:xfrm>
              <a:off x="7212182" y="3327019"/>
              <a:ext cx="441342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继承了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ViewGroup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，它的本质是容器。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可以包括多个“列表项”，并将多个“列表项”以合适的形式显示出来。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AdapterView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显示的多个“列表项”由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" name="文本框 56"/>
          <p:cNvSpPr txBox="1">
            <a:spLocks noChangeArrowheads="1"/>
          </p:cNvSpPr>
          <p:nvPr/>
        </p:nvSpPr>
        <p:spPr bwMode="auto">
          <a:xfrm>
            <a:off x="447027" y="1868905"/>
            <a:ext cx="1847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文本框 56"/>
          <p:cNvSpPr txBox="1">
            <a:spLocks noChangeArrowheads="1"/>
          </p:cNvSpPr>
          <p:nvPr/>
        </p:nvSpPr>
        <p:spPr bwMode="auto">
          <a:xfrm>
            <a:off x="459040" y="1954472"/>
            <a:ext cx="35568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AdapterView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具有如下特征：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2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111036" y="563702"/>
            <a:ext cx="61580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2.5.1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列表视图和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ListActivity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11036" y="1472828"/>
            <a:ext cx="4694880" cy="24771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rIns="75600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 smtClean="0"/>
              <a:t>ListView</a:t>
            </a:r>
            <a:r>
              <a:rPr lang="zh-CN" altLang="en-US" dirty="0" smtClean="0"/>
              <a:t>以垂直列表的形式显示所有列表项，有两种方式生成视图列表：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直接使用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进行创建。</a:t>
            </a: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让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继承</a:t>
            </a:r>
            <a:r>
              <a:rPr lang="en-US" altLang="zh-CN" dirty="0" err="1" smtClean="0"/>
              <a:t>ListActivity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13" y="1472828"/>
            <a:ext cx="6153875" cy="2477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05" y="4151235"/>
            <a:ext cx="6624082" cy="260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5004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Android </a:t>
            </a:r>
            <a:r>
              <a:rPr lang="zh-CN" altLang="en-US" dirty="0" smtClean="0">
                <a:solidFill>
                  <a:schemeClr val="bg1"/>
                </a:solidFill>
              </a:rPr>
              <a:t>中的单位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567"/>
            <a:ext cx="10515600" cy="48696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Android</a:t>
            </a:r>
            <a:r>
              <a:rPr lang="zh-CN" altLang="en-US" dirty="0">
                <a:solidFill>
                  <a:schemeClr val="bg1"/>
                </a:solidFill>
              </a:rPr>
              <a:t>中的</a:t>
            </a:r>
            <a:r>
              <a:rPr lang="en-US" altLang="zh-CN" dirty="0">
                <a:solidFill>
                  <a:schemeClr val="bg1"/>
                </a:solidFill>
              </a:rPr>
              <a:t>layout</a:t>
            </a:r>
            <a:r>
              <a:rPr lang="zh-CN" altLang="en-US" dirty="0">
                <a:solidFill>
                  <a:schemeClr val="bg1"/>
                </a:solidFill>
              </a:rPr>
              <a:t>文件中经常看到</a:t>
            </a:r>
            <a:r>
              <a:rPr lang="en-US" altLang="zh-CN" dirty="0">
                <a:solidFill>
                  <a:schemeClr val="bg1"/>
                </a:solidFill>
              </a:rPr>
              <a:t>dp</a:t>
            </a:r>
            <a:r>
              <a:rPr lang="zh-CN" altLang="en-US" dirty="0">
                <a:solidFill>
                  <a:schemeClr val="bg1"/>
                </a:solidFill>
              </a:rPr>
              <a:t>，发现是长度单位，后来查了一下相关内容，就记录一下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dip: device independent pixels(</a:t>
            </a:r>
            <a:r>
              <a:rPr lang="zh-CN" altLang="en-US" dirty="0">
                <a:solidFill>
                  <a:schemeClr val="bg1"/>
                </a:solidFill>
              </a:rPr>
              <a:t>设备独立像素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不同设备有不同的显示效果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这个和设备硬件有关，一般我们为了支持</a:t>
            </a:r>
            <a:r>
              <a:rPr lang="en-US" altLang="zh-CN" dirty="0">
                <a:solidFill>
                  <a:schemeClr val="bg1"/>
                </a:solidFill>
              </a:rPr>
              <a:t>WVGA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HVGA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QVGA </a:t>
            </a:r>
            <a:r>
              <a:rPr lang="zh-CN" altLang="en-US" dirty="0">
                <a:solidFill>
                  <a:schemeClr val="bg1"/>
                </a:solidFill>
              </a:rPr>
              <a:t>推荐使用这个，不依赖像素。 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dp: </a:t>
            </a:r>
            <a:r>
              <a:rPr lang="zh-CN" altLang="en-US" dirty="0">
                <a:solidFill>
                  <a:schemeClr val="bg1"/>
                </a:solidFill>
              </a:rPr>
              <a:t>就是</a:t>
            </a:r>
            <a:r>
              <a:rPr lang="en-US" altLang="zh-CN" dirty="0">
                <a:solidFill>
                  <a:schemeClr val="bg1"/>
                </a:solidFill>
              </a:rPr>
              <a:t>dip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px</a:t>
            </a:r>
            <a:r>
              <a:rPr lang="en-US" altLang="zh-CN" dirty="0">
                <a:solidFill>
                  <a:schemeClr val="bg1"/>
                </a:solidFill>
              </a:rPr>
              <a:t>: pixels(</a:t>
            </a:r>
            <a:r>
              <a:rPr lang="zh-CN" altLang="en-US" dirty="0">
                <a:solidFill>
                  <a:schemeClr val="bg1"/>
                </a:solidFill>
              </a:rPr>
              <a:t>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不同设备显示效果相同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pt</a:t>
            </a:r>
            <a:r>
              <a:rPr lang="en-US" altLang="zh-CN" dirty="0">
                <a:solidFill>
                  <a:schemeClr val="bg1"/>
                </a:solidFill>
              </a:rPr>
              <a:t>: point</a:t>
            </a:r>
            <a:r>
              <a:rPr lang="zh-CN" altLang="en-US" dirty="0">
                <a:solidFill>
                  <a:schemeClr val="bg1"/>
                </a:solidFill>
              </a:rPr>
              <a:t>，是一个标准的长度单位，</a:t>
            </a:r>
            <a:r>
              <a:rPr lang="en-US" altLang="zh-CN" dirty="0">
                <a:solidFill>
                  <a:schemeClr val="bg1"/>
                </a:solidFill>
              </a:rPr>
              <a:t>1pt</a:t>
            </a:r>
            <a:r>
              <a:rPr lang="zh-CN" altLang="en-US" dirty="0">
                <a:solidFill>
                  <a:schemeClr val="bg1"/>
                </a:solidFill>
              </a:rPr>
              <a:t>＝</a:t>
            </a:r>
            <a:r>
              <a:rPr lang="en-US" altLang="zh-CN" dirty="0">
                <a:solidFill>
                  <a:schemeClr val="bg1"/>
                </a:solidFill>
              </a:rPr>
              <a:t>1/72</a:t>
            </a:r>
            <a:r>
              <a:rPr lang="zh-CN" altLang="en-US" dirty="0">
                <a:solidFill>
                  <a:schemeClr val="bg1"/>
                </a:solidFill>
              </a:rPr>
              <a:t>英寸，用于印刷业，非常简单易用；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sp</a:t>
            </a:r>
            <a:r>
              <a:rPr lang="en-US" altLang="zh-CN" dirty="0">
                <a:solidFill>
                  <a:schemeClr val="bg1"/>
                </a:solidFill>
              </a:rPr>
              <a:t>: scaled pixels(</a:t>
            </a:r>
            <a:r>
              <a:rPr lang="zh-CN" altLang="en-US" dirty="0">
                <a:solidFill>
                  <a:schemeClr val="bg1"/>
                </a:solidFill>
              </a:rPr>
              <a:t>放大像素</a:t>
            </a:r>
            <a:r>
              <a:rPr lang="en-US" altLang="zh-CN" dirty="0">
                <a:solidFill>
                  <a:schemeClr val="bg1"/>
                </a:solidFill>
              </a:rPr>
              <a:t>). </a:t>
            </a:r>
            <a:r>
              <a:rPr lang="zh-CN" altLang="en-US" dirty="0">
                <a:solidFill>
                  <a:schemeClr val="bg1"/>
                </a:solidFill>
              </a:rPr>
              <a:t>主要用于字体显示</a:t>
            </a:r>
            <a:r>
              <a:rPr lang="en-US" altLang="zh-CN" dirty="0">
                <a:solidFill>
                  <a:schemeClr val="bg1"/>
                </a:solidFill>
              </a:rPr>
              <a:t>best for </a:t>
            </a:r>
            <a:r>
              <a:rPr lang="en-US" altLang="zh-CN" dirty="0" err="1">
                <a:solidFill>
                  <a:schemeClr val="bg1"/>
                </a:solidFill>
              </a:rPr>
              <a:t>textsize</a:t>
            </a:r>
            <a:r>
              <a:rPr lang="zh-CN" altLang="en-US" dirty="0">
                <a:solidFill>
                  <a:schemeClr val="bg1"/>
                </a:solidFill>
              </a:rPr>
              <a:t>。文本最好使用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9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0110"/>
            <a:ext cx="10515600" cy="6376610"/>
          </a:xfrm>
        </p:spPr>
        <p:txBody>
          <a:bodyPr/>
          <a:lstStyle/>
          <a:p>
            <a:r>
              <a:rPr lang="de-DE" altLang="zh-CN" sz="1400" b="1" dirty="0" smtClean="0"/>
              <a:t>public class ExampleActivity extends Activity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public void </a:t>
            </a:r>
            <a:r>
              <a:rPr lang="de-DE" altLang="zh-CN" sz="1400" b="1" dirty="0" smtClean="0">
                <a:hlinkClick r:id="rId2"/>
              </a:rPr>
              <a:t>onCreate</a:t>
            </a:r>
            <a:r>
              <a:rPr lang="de-DE" altLang="zh-CN" sz="1400" b="1" dirty="0" smtClean="0"/>
              <a:t>(Bundle savedInstanceState)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super.onCreate(savedInstanceState);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being created.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3"/>
              </a:rPr>
              <a:t>onStart()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super.onStart();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become visible.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4"/>
              </a:rPr>
              <a:t>onResume()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super.onResume();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has become visible (it is now "resumed").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5"/>
              </a:rPr>
              <a:t>onPause()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super.onPause();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Another activity is taking focus (this activity is about to be "paused").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6"/>
              </a:rPr>
              <a:t>onStop()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super.onStop();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no longer visible (it is now "stopped")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@Override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protected void </a:t>
            </a:r>
            <a:r>
              <a:rPr lang="de-DE" altLang="zh-CN" sz="1400" b="1" dirty="0" smtClean="0">
                <a:hlinkClick r:id="rId7"/>
              </a:rPr>
              <a:t>onDestroy()</a:t>
            </a:r>
            <a:r>
              <a:rPr lang="de-DE" altLang="zh-CN" sz="1400" b="1" dirty="0" smtClean="0"/>
              <a:t> {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super.onDestroy();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    // The activity is about to be destroyed.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    }</a:t>
            </a:r>
            <a:br>
              <a:rPr lang="de-DE" altLang="zh-CN" sz="1400" b="1" dirty="0" smtClean="0"/>
            </a:br>
            <a:r>
              <a:rPr lang="de-DE" altLang="zh-CN" sz="1400" b="1" dirty="0" smtClean="0"/>
              <a:t>}</a:t>
            </a:r>
            <a:endParaRPr kumimoji="1" lang="zh-CN" altLang="en-US" sz="1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18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Activity </a:t>
            </a:r>
            <a:r>
              <a:rPr lang="zh-CN" altLang="en-US" sz="2000" dirty="0" smtClean="0"/>
              <a:t>生命</a:t>
            </a:r>
            <a:r>
              <a:rPr lang="zh-CN" altLang="en-US" sz="2000" dirty="0"/>
              <a:t>周期</a:t>
            </a:r>
            <a:r>
              <a:rPr lang="zh-CN" altLang="en-US" sz="2000" dirty="0" smtClean="0"/>
              <a:t>回调函数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28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63702"/>
            <a:ext cx="6608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2.5.2 Adapter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接口及其实现类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54084" y="2017887"/>
            <a:ext cx="29669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Adapter</a:t>
            </a:r>
            <a:r>
              <a:rPr lang="zh-CN" altLang="en-US" sz="20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常用的实现类：</a:t>
            </a:r>
            <a:endParaRPr lang="zh-CN" altLang="en-US" sz="20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13726" y="2701079"/>
            <a:ext cx="10627374" cy="2658321"/>
            <a:chOff x="7204560" y="3196387"/>
            <a:chExt cx="4421050" cy="1025070"/>
          </a:xfrm>
        </p:grpSpPr>
        <p:sp>
          <p:nvSpPr>
            <p:cNvPr id="7" name="矩形 6"/>
            <p:cNvSpPr/>
            <p:nvPr/>
          </p:nvSpPr>
          <p:spPr bwMode="auto">
            <a:xfrm>
              <a:off x="7204560" y="3196387"/>
              <a:ext cx="4421050" cy="102507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 bwMode="auto">
            <a:xfrm>
              <a:off x="7212182" y="3327019"/>
              <a:ext cx="4413428" cy="740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：简单易用的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，通常用于将数组或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集合的多个值包装成多个列表项。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：并不简单、功能强大的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，可用于将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集合的多个对象包装成多个列表项。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SimpleCursorAdapter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：与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基本相似，只是用于包装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Cursor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提供的数据。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Wingdings" panose="05000000000000000000" pitchFamily="2" charset="2"/>
                <a:buChar char="Ø"/>
                <a:defRPr/>
              </a:pP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：通常用于被扩展。扩展</a:t>
              </a:r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BaseAdapter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可以对各列表项进行最大限度的定制。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0" y="504895"/>
            <a:ext cx="80073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2.5.3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自动完成文本框的功能与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75" y="2544763"/>
            <a:ext cx="3676650" cy="318135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296025" y="1797050"/>
            <a:ext cx="0" cy="39290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3"/>
          <p:cNvSpPr txBox="1">
            <a:spLocks noChangeArrowheads="1"/>
          </p:cNvSpPr>
          <p:nvPr/>
        </p:nvSpPr>
        <p:spPr bwMode="auto">
          <a:xfrm>
            <a:off x="1500188" y="2327276"/>
            <a:ext cx="453389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自动完成文本框（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）从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EditText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派生而出，比普通编辑框多了一个功能：当用户输入一定字符后，自动完成文本框会显示一个下拉菜单，供用户从中选择，当用户选择某个菜单选项之后，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按用户选择自动填写该文本框。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还派生了一个子类：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MultiAutoCompleteTextView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（允许输入多个提示项，多个提示项之间用分隔符分隔）。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1050" y="5178425"/>
            <a:ext cx="2974975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AutoCompleteTextView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296024" y="1792288"/>
            <a:ext cx="3101976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案例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自动完成文本框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0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65838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2.5.4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网格视图的功能与用法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3202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ndroid:stretchMode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属性支持如下几个属性值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75529" y="2834089"/>
            <a:ext cx="559172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NO_STRETCH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：不拉伸。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：仅拉伸元素之前的间距。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STRETCH_SPACING_UNIFORM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：表格元素本身、元素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之间的间距一起拉伸。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STRETCH_COLUMN_WIDTH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：仅拉伸表格元素本身。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0" name="文本框 56"/>
          <p:cNvSpPr txBox="1">
            <a:spLocks noChangeArrowheads="1"/>
          </p:cNvSpPr>
          <p:nvPr/>
        </p:nvSpPr>
        <p:spPr bwMode="auto">
          <a:xfrm>
            <a:off x="7559675" y="1628685"/>
            <a:ext cx="3262432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案例：带预览的图片浏览器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78" y="2213460"/>
            <a:ext cx="36290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0" y="504895"/>
            <a:ext cx="55579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2.5.5  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可展开的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列表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组件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15"/>
          <p:cNvSpPr txBox="1">
            <a:spLocks noChangeArrowheads="1"/>
          </p:cNvSpPr>
          <p:nvPr/>
        </p:nvSpPr>
        <p:spPr bwMode="auto">
          <a:xfrm>
            <a:off x="975529" y="2222271"/>
            <a:ext cx="51142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有如下三种常用方式：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5883" y="2752824"/>
            <a:ext cx="5851016" cy="263207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866614" y="2617961"/>
            <a:ext cx="565828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扩展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BaseExpandableListAdapter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实现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SimpleExpandableListAdapter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将两个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List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集合包装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 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ExpandableListAdapter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将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Cursor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中的数据包装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成</a:t>
            </a:r>
            <a:r>
              <a:rPr lang="en-US" altLang="zh-CN" dirty="0" err="1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SimpleCursorTreeAdapter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704975"/>
            <a:ext cx="3657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-38100" y="525602"/>
            <a:ext cx="123869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Spinner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AdapterViewFlipper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StackView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的</a:t>
            </a:r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功能与用法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587" y="2110978"/>
            <a:ext cx="3496642" cy="4606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2110978"/>
            <a:ext cx="36004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91" y="2110978"/>
            <a:ext cx="3638550" cy="3667125"/>
          </a:xfrm>
          <a:prstGeom prst="rect">
            <a:avLst/>
          </a:prstGeom>
        </p:spPr>
      </p:pic>
      <p:sp>
        <p:nvSpPr>
          <p:cNvPr id="9" name="文本框 56"/>
          <p:cNvSpPr txBox="1">
            <a:spLocks noChangeArrowheads="1"/>
          </p:cNvSpPr>
          <p:nvPr/>
        </p:nvSpPr>
        <p:spPr bwMode="auto">
          <a:xfrm>
            <a:off x="307975" y="1529328"/>
            <a:ext cx="2236510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用户选择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56"/>
          <p:cNvSpPr txBox="1">
            <a:spLocks noChangeArrowheads="1"/>
          </p:cNvSpPr>
          <p:nvPr/>
        </p:nvSpPr>
        <p:spPr bwMode="auto">
          <a:xfrm>
            <a:off x="4362587" y="1529328"/>
            <a:ext cx="300595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案例：自动播放的图片库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56"/>
          <p:cNvSpPr txBox="1">
            <a:spLocks noChangeArrowheads="1"/>
          </p:cNvSpPr>
          <p:nvPr/>
        </p:nvSpPr>
        <p:spPr bwMode="auto">
          <a:xfrm>
            <a:off x="8326091" y="1529328"/>
            <a:ext cx="2749471" cy="400110"/>
          </a:xfrm>
          <a:prstGeom prst="rect">
            <a:avLst/>
          </a:prstGeom>
          <a:solidFill>
            <a:srgbClr val="FE5A3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案例：叠在一起的图片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61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2.6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540498" y="4714043"/>
            <a:ext cx="91101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5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ProgressBar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2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35000" y="366713"/>
            <a:ext cx="11557000" cy="14763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35000" y="-120650"/>
            <a:ext cx="0" cy="2030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7225" y="4827588"/>
            <a:ext cx="0" cy="20304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2" name="文本框 6"/>
          <p:cNvSpPr txBox="1">
            <a:spLocks noChangeArrowheads="1"/>
          </p:cNvSpPr>
          <p:nvPr/>
        </p:nvSpPr>
        <p:spPr bwMode="auto">
          <a:xfrm>
            <a:off x="214182" y="2519730"/>
            <a:ext cx="80021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进度条</a:t>
            </a:r>
          </a:p>
        </p:txBody>
      </p:sp>
      <p:grpSp>
        <p:nvGrpSpPr>
          <p:cNvPr id="53253" name="组合 2"/>
          <p:cNvGrpSpPr>
            <a:grpSpLocks/>
          </p:cNvGrpSpPr>
          <p:nvPr/>
        </p:nvGrpSpPr>
        <p:grpSpPr bwMode="auto">
          <a:xfrm>
            <a:off x="1981200" y="2547938"/>
            <a:ext cx="9126538" cy="3790950"/>
            <a:chOff x="1995202" y="2189537"/>
            <a:chExt cx="9125516" cy="3791041"/>
          </a:xfrm>
        </p:grpSpPr>
        <p:grpSp>
          <p:nvGrpSpPr>
            <p:cNvPr id="53255" name="组合 7"/>
            <p:cNvGrpSpPr>
              <a:grpSpLocks/>
            </p:cNvGrpSpPr>
            <p:nvPr/>
          </p:nvGrpSpPr>
          <p:grpSpPr bwMode="auto">
            <a:xfrm>
              <a:off x="1995202" y="2591917"/>
              <a:ext cx="9125516" cy="3388661"/>
              <a:chOff x="1126184" y="2699494"/>
              <a:chExt cx="9125516" cy="338866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126184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002412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dirty="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6862767" y="2698761"/>
                <a:ext cx="3388933" cy="338939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53256" name="文本框 12"/>
            <p:cNvSpPr txBox="1">
              <a:spLocks noChangeArrowheads="1"/>
            </p:cNvSpPr>
            <p:nvPr/>
          </p:nvSpPr>
          <p:spPr bwMode="auto">
            <a:xfrm>
              <a:off x="2523781" y="3811081"/>
              <a:ext cx="2205168" cy="1200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支持多种风格的进度条，通过</a:t>
              </a:r>
              <a:r>
                <a:rPr lang="en-US" altLang="zh-CN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style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属性可以为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ProgressBar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指定风格。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7" name="文本框 14"/>
            <p:cNvSpPr txBox="1">
              <a:spLocks noChangeArrowheads="1"/>
            </p:cNvSpPr>
            <p:nvPr/>
          </p:nvSpPr>
          <p:spPr bwMode="auto">
            <a:xfrm>
              <a:off x="5526617" y="3688258"/>
              <a:ext cx="2108890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允许用户改变拖动条滑块来改变值，也可以用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android:thumb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自定义滑块的外观。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3258" name="文本框 16"/>
            <p:cNvSpPr txBox="1">
              <a:spLocks noChangeArrowheads="1"/>
            </p:cNvSpPr>
            <p:nvPr/>
          </p:nvSpPr>
          <p:spPr bwMode="auto">
            <a:xfrm>
              <a:off x="8402844" y="3672578"/>
              <a:ext cx="2206164" cy="147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通过星星来表示进度，为</a:t>
              </a:r>
              <a:r>
                <a:rPr lang="en-US" altLang="zh-CN" dirty="0" err="1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RatingBar</a:t>
              </a:r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绑定事件监听器，即可监听星级评分条的星级改变。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grpSp>
          <p:nvGrpSpPr>
            <p:cNvPr id="53259" name="组合 1"/>
            <p:cNvGrpSpPr>
              <a:grpSpLocks/>
            </p:cNvGrpSpPr>
            <p:nvPr/>
          </p:nvGrpSpPr>
          <p:grpSpPr bwMode="auto">
            <a:xfrm>
              <a:off x="2098378" y="2189537"/>
              <a:ext cx="7154359" cy="1182715"/>
              <a:chOff x="2173641" y="2481107"/>
              <a:chExt cx="7154359" cy="118271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8102289" y="2495394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26061" y="2481107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173641" y="2504920"/>
                <a:ext cx="1158745" cy="1158902"/>
              </a:xfrm>
              <a:prstGeom prst="ellipse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3263" name="文本框 11"/>
              <p:cNvSpPr txBox="1">
                <a:spLocks noChangeArrowheads="1"/>
              </p:cNvSpPr>
              <p:nvPr/>
            </p:nvSpPr>
            <p:spPr bwMode="auto">
              <a:xfrm>
                <a:off x="2251268" y="2705454"/>
                <a:ext cx="1092228" cy="707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Progress</a:t>
                </a:r>
              </a:p>
              <a:p>
                <a:r>
                  <a:rPr lang="en-US" altLang="zh-CN" sz="2000" b="1" dirty="0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Bar</a:t>
                </a:r>
                <a:endParaRPr lang="zh-CN" altLang="en-US" sz="36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4" name="文本框 13"/>
              <p:cNvSpPr txBox="1">
                <a:spLocks noChangeArrowheads="1"/>
              </p:cNvSpPr>
              <p:nvPr/>
            </p:nvSpPr>
            <p:spPr bwMode="auto">
              <a:xfrm>
                <a:off x="5191063" y="2800653"/>
                <a:ext cx="1051773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SeekBar</a:t>
                </a:r>
                <a:endParaRPr lang="zh-CN" altLang="en-US" sz="4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53265" name="文本框 15"/>
              <p:cNvSpPr txBox="1">
                <a:spLocks noChangeArrowheads="1"/>
              </p:cNvSpPr>
              <p:nvPr/>
            </p:nvSpPr>
            <p:spPr bwMode="auto">
              <a:xfrm>
                <a:off x="8102289" y="2800653"/>
                <a:ext cx="1225711" cy="400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 dirty="0" err="1" smtClean="0">
                    <a:solidFill>
                      <a:schemeClr val="bg1"/>
                    </a:solidFill>
                    <a:latin typeface="Calibri" pitchFamily="34" charset="0"/>
                    <a:ea typeface="微软雅黑" pitchFamily="34" charset="-122"/>
                  </a:rPr>
                  <a:t>RatingBar</a:t>
                </a:r>
                <a:endParaRPr lang="zh-CN" altLang="en-US" sz="2000" b="1" dirty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  <p:sp>
            <p:nvSpPr>
              <p:cNvPr id="18" name="弦形 17"/>
              <p:cNvSpPr/>
              <p:nvPr/>
            </p:nvSpPr>
            <p:spPr>
              <a:xfrm>
                <a:off x="2173641" y="2481107"/>
                <a:ext cx="1171444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弦形 18"/>
              <p:cNvSpPr/>
              <p:nvPr/>
            </p:nvSpPr>
            <p:spPr>
              <a:xfrm rot="5400000">
                <a:off x="5137094" y="2484359"/>
                <a:ext cx="1147789" cy="1147635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弦形 19"/>
              <p:cNvSpPr/>
              <p:nvPr/>
            </p:nvSpPr>
            <p:spPr>
              <a:xfrm rot="10800000">
                <a:off x="8102289" y="2490632"/>
                <a:ext cx="1173032" cy="1173190"/>
              </a:xfrm>
              <a:prstGeom prst="chord">
                <a:avLst>
                  <a:gd name="adj1" fmla="val 5382386"/>
                  <a:gd name="adj2" fmla="val 16200000"/>
                </a:avLst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53254" name="文本框 23"/>
          <p:cNvSpPr txBox="1">
            <a:spLocks noChangeArrowheads="1"/>
          </p:cNvSpPr>
          <p:nvPr/>
        </p:nvSpPr>
        <p:spPr bwMode="auto">
          <a:xfrm>
            <a:off x="1398588" y="782638"/>
            <a:ext cx="99774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ProgressBar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本身代表了进度条组件，它还派生了两个常用的组件：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SeekBar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RatingBar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，它们在用法上相似，只是显示界面有一定的区别。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37" y="1285875"/>
            <a:ext cx="36671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2.7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1469518" y="4714043"/>
            <a:ext cx="94179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6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ViewAnimator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及子类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931478" y="5157788"/>
            <a:ext cx="744445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0515259" y="5176838"/>
            <a:ext cx="7444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4568825" y="2692400"/>
            <a:ext cx="2911475" cy="291147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6024563" y="2073275"/>
            <a:ext cx="0" cy="3971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6763" y="4152900"/>
            <a:ext cx="105552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矩形 3"/>
          <p:cNvSpPr>
            <a:spLocks noChangeArrowheads="1"/>
          </p:cNvSpPr>
          <p:nvPr/>
        </p:nvSpPr>
        <p:spPr bwMode="auto">
          <a:xfrm>
            <a:off x="212067" y="516802"/>
            <a:ext cx="31636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ViewAnimator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801100" y="725488"/>
            <a:ext cx="2790825" cy="5461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View</a:t>
            </a:r>
            <a:r>
              <a:rPr lang="zh-CN" altLang="en-US" dirty="0" smtClean="0"/>
              <a:t>切换时展现动画效果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424363" y="3530600"/>
            <a:ext cx="3254375" cy="123666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err="1" smtClean="0"/>
              <a:t>ViewAnimator</a:t>
            </a:r>
            <a:endParaRPr lang="zh-CN" altLang="en-US" sz="3200" dirty="0"/>
          </a:p>
        </p:txBody>
      </p:sp>
      <p:sp>
        <p:nvSpPr>
          <p:cNvPr id="41993" name="文本框 23"/>
          <p:cNvSpPr txBox="1">
            <a:spLocks noChangeArrowheads="1"/>
          </p:cNvSpPr>
          <p:nvPr/>
        </p:nvSpPr>
        <p:spPr bwMode="auto">
          <a:xfrm>
            <a:off x="909637" y="2657010"/>
            <a:ext cx="3187700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代表了视图切换组件本身继承了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FrameLayout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，可以将多个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层叠在一起，每次只显示一个组件。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4" name="文本框 24"/>
          <p:cNvSpPr txBox="1">
            <a:spLocks noChangeArrowheads="1"/>
          </p:cNvSpPr>
          <p:nvPr/>
        </p:nvSpPr>
        <p:spPr bwMode="auto">
          <a:xfrm>
            <a:off x="862410" y="4405529"/>
            <a:ext cx="318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TestSwitcher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需要设置一个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，且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ViewFactory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makeView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方法必须返回以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TextView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5" name="文本框 25"/>
          <p:cNvSpPr txBox="1">
            <a:spLocks noChangeArrowheads="1"/>
          </p:cNvSpPr>
          <p:nvPr/>
        </p:nvSpPr>
        <p:spPr bwMode="auto">
          <a:xfrm>
            <a:off x="8054976" y="3032304"/>
            <a:ext cx="31861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ImageSwitcher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继承了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ViewSwitcher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：可以在切换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组件时使用动画效果。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41996" name="文本框 26"/>
          <p:cNvSpPr txBox="1">
            <a:spLocks noChangeArrowheads="1"/>
          </p:cNvSpPr>
          <p:nvPr/>
        </p:nvSpPr>
        <p:spPr bwMode="auto">
          <a:xfrm>
            <a:off x="8005764" y="4406105"/>
            <a:ext cx="31861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ViewFlipper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调用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addView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(View v)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添加多个组件，添加之后就可以使用动画控制多个组件之间的切换效果。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295775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550150" y="4019550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895975" y="336708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95975" y="4618038"/>
            <a:ext cx="257175" cy="25717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9786" y="2110185"/>
            <a:ext cx="1192213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2.7.1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196512" y="2134196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2.7.2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6512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2.7.4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2410" y="5740003"/>
            <a:ext cx="1235870" cy="61039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latin typeface="Broadway" panose="04040905080B02020502" pitchFamily="82" charset="0"/>
              </a:rPr>
              <a:t>2.7.3</a:t>
            </a:r>
            <a:endParaRPr lang="zh-CN" altLang="en-US" sz="2800" dirty="0">
              <a:latin typeface="Broadway" panose="04040905080B02020502" pitchFamily="8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790" y="1360071"/>
            <a:ext cx="3629025" cy="5191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849" y="1603286"/>
            <a:ext cx="3600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2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2.8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3876813" y="4594882"/>
            <a:ext cx="38779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各种杂项组件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>
            <a:endCxn id="29700" idx="1"/>
          </p:cNvCxnSpPr>
          <p:nvPr/>
        </p:nvCxnSpPr>
        <p:spPr>
          <a:xfrm flipV="1">
            <a:off x="876300" y="5010381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7647472" y="5021164"/>
            <a:ext cx="3000513" cy="10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01968"/>
          </a:xfrm>
        </p:spPr>
        <p:txBody>
          <a:bodyPr/>
          <a:lstStyle/>
          <a:p>
            <a:r>
              <a:rPr lang="en-US" altLang="zh-CN" dirty="0"/>
              <a:t>Activity </a:t>
            </a:r>
            <a:r>
              <a:rPr lang="zh-CN" altLang="en-US" dirty="0"/>
              <a:t>生命周期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81280"/>
            <a:ext cx="6624319" cy="67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文本框 3"/>
          <p:cNvSpPr txBox="1">
            <a:spLocks noChangeArrowheads="1"/>
          </p:cNvSpPr>
          <p:nvPr/>
        </p:nvSpPr>
        <p:spPr bwMode="auto">
          <a:xfrm>
            <a:off x="4144695" y="6620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2.8.1——2.8.4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66775" y="16033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58875" y="4298950"/>
            <a:ext cx="415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24" idx="0"/>
          </p:cNvCxnSpPr>
          <p:nvPr/>
        </p:nvCxnSpPr>
        <p:spPr>
          <a:xfrm>
            <a:off x="5819775" y="2443163"/>
            <a:ext cx="0" cy="1347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33963" y="2443163"/>
            <a:ext cx="785812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1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8875" y="4313238"/>
            <a:ext cx="785813" cy="785812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2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40413" y="5457825"/>
            <a:ext cx="785812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3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10750" y="3527425"/>
            <a:ext cx="785813" cy="785813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dirty="0">
                <a:latin typeface="Broadway" panose="04040905080B02020502" pitchFamily="82" charset="0"/>
              </a:rPr>
              <a:t>4</a:t>
            </a:r>
            <a:endParaRPr lang="zh-CN" altLang="en-US" sz="5400" dirty="0">
              <a:latin typeface="Broadway" panose="04040905080B02020502" pitchFamily="82" charset="0"/>
            </a:endParaRPr>
          </a:p>
        </p:txBody>
      </p:sp>
      <p:sp>
        <p:nvSpPr>
          <p:cNvPr id="56329" name="文本框 11"/>
          <p:cNvSpPr txBox="1">
            <a:spLocks noChangeArrowheads="1"/>
          </p:cNvSpPr>
          <p:nvPr/>
        </p:nvSpPr>
        <p:spPr bwMode="auto">
          <a:xfrm>
            <a:off x="1237457" y="2590621"/>
            <a:ext cx="3633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使用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显示提示框：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提示信息不会获得焦点。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Toast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提示信息过一段时间会自动消失。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0" name="文本框 12"/>
          <p:cNvSpPr txBox="1">
            <a:spLocks noChangeArrowheads="1"/>
          </p:cNvSpPr>
          <p:nvPr/>
        </p:nvSpPr>
        <p:spPr bwMode="auto">
          <a:xfrm>
            <a:off x="1042988" y="5320308"/>
            <a:ext cx="36337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日历视图（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CalenderView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）用于显示和选择日期，用户既可选择一个日期，也可通过触摸来滚动日历。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1" name="文本框 13"/>
          <p:cNvSpPr txBox="1">
            <a:spLocks noChangeArrowheads="1"/>
          </p:cNvSpPr>
          <p:nvPr/>
        </p:nvSpPr>
        <p:spPr bwMode="auto">
          <a:xfrm>
            <a:off x="7004843" y="5317133"/>
            <a:ext cx="38147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是两个比较易用的组件，其中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DatePicker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 用户选择日期，</a:t>
            </a:r>
            <a:r>
              <a:rPr lang="en-US" altLang="zh-CN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TimePicker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供用户选择时间。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56332" name="文本框 14"/>
          <p:cNvSpPr txBox="1">
            <a:spLocks noChangeArrowheads="1"/>
          </p:cNvSpPr>
          <p:nvPr/>
        </p:nvSpPr>
        <p:spPr bwMode="auto">
          <a:xfrm>
            <a:off x="6768305" y="2563813"/>
            <a:ext cx="3635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数值选择器让用户输入数值，用户既可以通过键盘输入数值，也可以通过拖动来选择数值。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326188" y="4313238"/>
            <a:ext cx="4270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24" idx="4"/>
          </p:cNvCxnSpPr>
          <p:nvPr/>
        </p:nvCxnSpPr>
        <p:spPr>
          <a:xfrm>
            <a:off x="5819775" y="4805363"/>
            <a:ext cx="0" cy="143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5311775" y="3790950"/>
            <a:ext cx="1014413" cy="101441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0" name="椭圆 29"/>
          <p:cNvSpPr/>
          <p:nvPr/>
        </p:nvSpPr>
        <p:spPr>
          <a:xfrm>
            <a:off x="5581650" y="4060825"/>
            <a:ext cx="476250" cy="4762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1" name="椭圆 30"/>
          <p:cNvSpPr/>
          <p:nvPr/>
        </p:nvSpPr>
        <p:spPr>
          <a:xfrm>
            <a:off x="6100763" y="3859213"/>
            <a:ext cx="101600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2" name="椭圆 31"/>
          <p:cNvSpPr/>
          <p:nvPr/>
        </p:nvSpPr>
        <p:spPr>
          <a:xfrm>
            <a:off x="5940425" y="4418013"/>
            <a:ext cx="103188" cy="101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644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6775" y="1514475"/>
            <a:ext cx="97297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299" name="组合 67"/>
          <p:cNvGrpSpPr>
            <a:grpSpLocks/>
          </p:cNvGrpSpPr>
          <p:nvPr/>
        </p:nvGrpSpPr>
        <p:grpSpPr bwMode="auto">
          <a:xfrm>
            <a:off x="601663" y="2079625"/>
            <a:ext cx="10942637" cy="4230688"/>
            <a:chOff x="600891" y="2168628"/>
            <a:chExt cx="10944050" cy="4231258"/>
          </a:xfrm>
        </p:grpSpPr>
        <p:grpSp>
          <p:nvGrpSpPr>
            <p:cNvPr id="55301" name="组合 8"/>
            <p:cNvGrpSpPr>
              <a:grpSpLocks/>
            </p:cNvGrpSpPr>
            <p:nvPr/>
          </p:nvGrpSpPr>
          <p:grpSpPr bwMode="auto">
            <a:xfrm>
              <a:off x="600891" y="2855693"/>
              <a:ext cx="2408936" cy="2395382"/>
              <a:chOff x="985838" y="4043363"/>
              <a:chExt cx="2691683" cy="2486025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85838" y="4615579"/>
                <a:ext cx="2691249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985838" y="4043795"/>
                <a:ext cx="2691249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搜索框（</a:t>
                </a:r>
                <a:r>
                  <a:rPr lang="en-US" altLang="zh-CN" dirty="0" err="1" smtClean="0"/>
                  <a:t>SearchView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2" name="组合 9"/>
            <p:cNvGrpSpPr>
              <a:grpSpLocks/>
            </p:cNvGrpSpPr>
            <p:nvPr/>
          </p:nvGrpSpPr>
          <p:grpSpPr bwMode="auto">
            <a:xfrm>
              <a:off x="3442341" y="4004504"/>
              <a:ext cx="2412524" cy="2395382"/>
              <a:chOff x="981828" y="4043363"/>
              <a:chExt cx="2695693" cy="248602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985982" y="4614651"/>
                <a:ext cx="2691250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982434" y="4042866"/>
                <a:ext cx="2691250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选项卡（</a:t>
                </a:r>
                <a:r>
                  <a:rPr lang="en-US" altLang="zh-CN" dirty="0" err="1" smtClean="0"/>
                  <a:t>TabHost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3" name="组合 12"/>
            <p:cNvGrpSpPr>
              <a:grpSpLocks/>
            </p:cNvGrpSpPr>
            <p:nvPr/>
          </p:nvGrpSpPr>
          <p:grpSpPr bwMode="auto">
            <a:xfrm>
              <a:off x="6287687" y="2855693"/>
              <a:ext cx="2412524" cy="2395382"/>
              <a:chOff x="981828" y="4043363"/>
              <a:chExt cx="2695693" cy="248602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985782" y="4615579"/>
                <a:ext cx="2691250" cy="1913090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2234" y="4043795"/>
                <a:ext cx="2691250" cy="604740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 smtClean="0"/>
                  <a:t>滚动视图（</a:t>
                </a:r>
                <a:r>
                  <a:rPr lang="en-US" altLang="zh-CN" dirty="0" err="1" smtClean="0"/>
                  <a:t>ScrollView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p:grpSp>
        <p:grpSp>
          <p:nvGrpSpPr>
            <p:cNvPr id="55304" name="组合 15"/>
            <p:cNvGrpSpPr>
              <a:grpSpLocks/>
            </p:cNvGrpSpPr>
            <p:nvPr/>
          </p:nvGrpSpPr>
          <p:grpSpPr bwMode="auto">
            <a:xfrm>
              <a:off x="9132417" y="4004504"/>
              <a:ext cx="2412524" cy="2395382"/>
              <a:chOff x="981828" y="4043363"/>
              <a:chExt cx="2695693" cy="248602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84497" y="4614651"/>
                <a:ext cx="2693024" cy="1914737"/>
              </a:xfrm>
              <a:prstGeom prst="rect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80949" y="4042866"/>
                <a:ext cx="2693024" cy="606388"/>
              </a:xfrm>
              <a:prstGeom prst="rect">
                <a:avLst/>
              </a:prstGeom>
              <a:solidFill>
                <a:srgbClr val="FE5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 smtClean="0"/>
                  <a:t>Notification</a:t>
                </a:r>
                <a:endParaRPr lang="zh-CN" altLang="en-US" dirty="0"/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H="1">
              <a:off x="1845652" y="2168628"/>
              <a:ext cx="283246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845652" y="2168628"/>
              <a:ext cx="3175" cy="685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842476" y="5250381"/>
              <a:ext cx="0" cy="6874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845652" y="5937861"/>
              <a:ext cx="13797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678117" y="3146660"/>
              <a:ext cx="14082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678117" y="3146660"/>
              <a:ext cx="0" cy="8573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7521697" y="6042650"/>
              <a:ext cx="13971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7532811" y="5264670"/>
              <a:ext cx="0" cy="777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6924719" y="2168628"/>
              <a:ext cx="34230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347811" y="2168628"/>
              <a:ext cx="0" cy="16226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弦形 40"/>
            <p:cNvSpPr/>
            <p:nvPr/>
          </p:nvSpPr>
          <p:spPr>
            <a:xfrm rot="5400000">
              <a:off x="1628928" y="2650501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4" name="弦形 43"/>
            <p:cNvSpPr/>
            <p:nvPr/>
          </p:nvSpPr>
          <p:spPr>
            <a:xfrm rot="5400000">
              <a:off x="4458219" y="3785716"/>
              <a:ext cx="438209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5" name="弦形 44"/>
            <p:cNvSpPr/>
            <p:nvPr/>
          </p:nvSpPr>
          <p:spPr>
            <a:xfrm rot="5400000">
              <a:off x="10117593" y="3775396"/>
              <a:ext cx="438209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6" name="弦形 45"/>
            <p:cNvSpPr/>
            <p:nvPr/>
          </p:nvSpPr>
          <p:spPr>
            <a:xfrm>
              <a:off x="6054657" y="2922793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7" name="弦形 46"/>
            <p:cNvSpPr/>
            <p:nvPr/>
          </p:nvSpPr>
          <p:spPr>
            <a:xfrm rot="16200000">
              <a:off x="1638455" y="5044774"/>
              <a:ext cx="439796" cy="438207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8" name="弦形 47"/>
            <p:cNvSpPr/>
            <p:nvPr/>
          </p:nvSpPr>
          <p:spPr>
            <a:xfrm>
              <a:off x="3225367" y="5718756"/>
              <a:ext cx="438207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49" name="弦形 48"/>
            <p:cNvSpPr/>
            <p:nvPr/>
          </p:nvSpPr>
          <p:spPr>
            <a:xfrm>
              <a:off x="8918877" y="5823545"/>
              <a:ext cx="439795" cy="438209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0" name="弦形 49"/>
            <p:cNvSpPr/>
            <p:nvPr/>
          </p:nvSpPr>
          <p:spPr>
            <a:xfrm rot="16200000">
              <a:off x="7315294" y="5043980"/>
              <a:ext cx="439796" cy="439795"/>
            </a:xfrm>
            <a:prstGeom prst="chord">
              <a:avLst>
                <a:gd name="adj1" fmla="val 5398047"/>
                <a:gd name="adj2" fmla="val 1620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/>
            </a:p>
          </p:txBody>
        </p:sp>
        <p:sp>
          <p:nvSpPr>
            <p:cNvPr id="55323" name="文本框 50"/>
            <p:cNvSpPr txBox="1">
              <a:spLocks noChangeArrowheads="1"/>
            </p:cNvSpPr>
            <p:nvPr/>
          </p:nvSpPr>
          <p:spPr bwMode="auto">
            <a:xfrm>
              <a:off x="890735" y="3557574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允许用户在文本框内输入文字，监听器控制用户输入并执行实际的搜索。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4" name="文本框 64"/>
            <p:cNvSpPr txBox="1">
              <a:spLocks noChangeArrowheads="1"/>
            </p:cNvSpPr>
            <p:nvPr/>
          </p:nvSpPr>
          <p:spPr bwMode="auto">
            <a:xfrm>
              <a:off x="3755967" y="4755265"/>
              <a:ext cx="1874069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在窗口上放置多个标签页，获得一个与外部容器相同大小的组件拜访区域。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5" name="文本框 65"/>
            <p:cNvSpPr txBox="1">
              <a:spLocks noChangeArrowheads="1"/>
            </p:cNvSpPr>
            <p:nvPr/>
          </p:nvSpPr>
          <p:spPr bwMode="auto">
            <a:xfrm>
              <a:off x="6481376" y="3683040"/>
              <a:ext cx="2021894" cy="1200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用于为一个普通组件添加滚动条，最多只能包含一个组件。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55326" name="文本框 66"/>
            <p:cNvSpPr txBox="1">
              <a:spLocks noChangeArrowheads="1"/>
            </p:cNvSpPr>
            <p:nvPr/>
          </p:nvSpPr>
          <p:spPr bwMode="auto">
            <a:xfrm>
              <a:off x="9301933" y="4738660"/>
              <a:ext cx="2021894" cy="147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Calibri" pitchFamily="34" charset="0"/>
                  <a:ea typeface="微软雅黑" pitchFamily="34" charset="-122"/>
                </a:rPr>
                <a:t>显示在手机状态栏的通知，位于手机屏幕的最上方，显示当前的电池状态、时间等。</a:t>
              </a:r>
              <a:endPara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</p:grpSp>
      <p:sp>
        <p:nvSpPr>
          <p:cNvPr id="40" name="文本框 3"/>
          <p:cNvSpPr txBox="1">
            <a:spLocks noChangeArrowheads="1"/>
          </p:cNvSpPr>
          <p:nvPr/>
        </p:nvSpPr>
        <p:spPr bwMode="auto">
          <a:xfrm>
            <a:off x="4144695" y="573146"/>
            <a:ext cx="379783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2.8.5——2.8.8</a:t>
            </a:r>
            <a:endParaRPr lang="zh-CN" altLang="en-US" sz="48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2.9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953484" y="4714043"/>
            <a:ext cx="57246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第</a:t>
            </a:r>
            <a:r>
              <a:rPr lang="en-US" altLang="zh-CN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7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UI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组件</a:t>
            </a:r>
            <a:r>
              <a:rPr lang="en-US" altLang="zh-CN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: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对话框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20220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8678128" y="5197475"/>
            <a:ext cx="2281972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0" y="504895"/>
            <a:ext cx="73725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2.9.1  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使用</a:t>
            </a:r>
            <a:r>
              <a:rPr lang="en-US" altLang="zh-CN" sz="4000" dirty="0" err="1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AlertDialog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创建对话框</a:t>
            </a:r>
            <a:endParaRPr lang="en-US" altLang="zh-CN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/>
        </p:nvSpPr>
        <p:spPr bwMode="auto">
          <a:xfrm>
            <a:off x="536320" y="1993516"/>
            <a:ext cx="619125" cy="677862"/>
          </a:xfrm>
          <a:custGeom>
            <a:avLst/>
            <a:gdLst>
              <a:gd name="connsiteX0" fmla="*/ 464278 w 844464"/>
              <a:gd name="connsiteY0" fmla="*/ 0 h 924641"/>
              <a:gd name="connsiteX1" fmla="*/ 792572 w 844464"/>
              <a:gd name="connsiteY1" fmla="*/ 135984 h 924641"/>
              <a:gd name="connsiteX2" fmla="*/ 844464 w 844464"/>
              <a:gd name="connsiteY2" fmla="*/ 198877 h 924641"/>
              <a:gd name="connsiteX3" fmla="*/ 425444 w 844464"/>
              <a:gd name="connsiteY3" fmla="*/ 924641 h 924641"/>
              <a:gd name="connsiteX4" fmla="*/ 370710 w 844464"/>
              <a:gd name="connsiteY4" fmla="*/ 919124 h 924641"/>
              <a:gd name="connsiteX5" fmla="*/ 0 w 844464"/>
              <a:gd name="connsiteY5" fmla="*/ 464278 h 924641"/>
              <a:gd name="connsiteX6" fmla="*/ 464278 w 844464"/>
              <a:gd name="connsiteY6" fmla="*/ 0 h 92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464" h="924641">
                <a:moveTo>
                  <a:pt x="464278" y="0"/>
                </a:moveTo>
                <a:cubicBezTo>
                  <a:pt x="592485" y="0"/>
                  <a:pt x="708555" y="51966"/>
                  <a:pt x="792572" y="135984"/>
                </a:cubicBezTo>
                <a:lnTo>
                  <a:pt x="844464" y="198877"/>
                </a:lnTo>
                <a:lnTo>
                  <a:pt x="425444" y="924641"/>
                </a:lnTo>
                <a:lnTo>
                  <a:pt x="370710" y="919124"/>
                </a:lnTo>
                <a:cubicBezTo>
                  <a:pt x="159146" y="875832"/>
                  <a:pt x="0" y="688640"/>
                  <a:pt x="0" y="464278"/>
                </a:cubicBezTo>
                <a:cubicBezTo>
                  <a:pt x="0" y="207864"/>
                  <a:pt x="207864" y="0"/>
                  <a:pt x="464278" y="0"/>
                </a:cubicBezTo>
                <a:close/>
              </a:path>
            </a:pathLst>
          </a:cu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文本框 15"/>
          <p:cNvSpPr txBox="1">
            <a:spLocks noChangeArrowheads="1"/>
          </p:cNvSpPr>
          <p:nvPr/>
        </p:nvSpPr>
        <p:spPr bwMode="auto">
          <a:xfrm>
            <a:off x="660930" y="1828740"/>
            <a:ext cx="500649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A</a:t>
            </a:r>
            <a:r>
              <a:rPr lang="en-US" altLang="zh-CN" sz="2000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elertDialog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一下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个方法指定对话框的内容：</a:t>
            </a:r>
            <a:endParaRPr lang="zh-CN" altLang="en-US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845883" y="2752824"/>
            <a:ext cx="5851016" cy="3220585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967033" y="2772145"/>
            <a:ext cx="560871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setMessage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：设置对话框内容为简单文本。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 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：设置对话框内容为简单列表项。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setSingleChoiceItems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为单项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setMultiChoiceItems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对话框内容为多项列表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项。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setAdapter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对话框内容为自定义列表项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setView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()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：</a:t>
            </a:r>
            <a:r>
              <a:rPr lang="zh-CN" altLang="en-US" dirty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对话框内容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为自定义</a:t>
            </a:r>
            <a:r>
              <a:rPr lang="en-US" altLang="zh-CN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View</a:t>
            </a:r>
            <a:r>
              <a:rPr lang="zh-CN" altLang="en-US" dirty="0" smtClean="0">
                <a:solidFill>
                  <a:schemeClr val="bg1"/>
                </a:solidFill>
                <a:latin typeface="Calibri" pitchFamily="34" charset="0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31" y="1993516"/>
            <a:ext cx="3686175" cy="3781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06" y="2034791"/>
            <a:ext cx="3657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85" y="1993516"/>
            <a:ext cx="3600450" cy="405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114" y="2034791"/>
            <a:ext cx="3638550" cy="4105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4" y="2082416"/>
            <a:ext cx="3619500" cy="3943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048" y="2239578"/>
            <a:ext cx="364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2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2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8" grpId="1" uiExpand="1" build="allAtOnce"/>
      <p:bldP spid="8" grpId="2" uiExpand="1" build="allAtOnce"/>
      <p:bldP spid="8" grpId="3" uiExpand="1" build="allAtOnce"/>
      <p:bldP spid="8" grpId="4" uiExpand="1" build="allAtOnce"/>
      <p:bldP spid="8" grpId="5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2.10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5201384" y="4714043"/>
            <a:ext cx="141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菜单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3996122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90940" y="5197475"/>
            <a:ext cx="4069160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4127500" y="550863"/>
            <a:ext cx="3376613" cy="33750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dirty="0" smtClean="0"/>
              <a:t>2.11</a:t>
            </a:r>
            <a:endParaRPr lang="zh-CN" altLang="en-US" sz="9600" dirty="0"/>
          </a:p>
        </p:txBody>
      </p:sp>
      <p:sp>
        <p:nvSpPr>
          <p:cNvPr id="8" name="弦形 7"/>
          <p:cNvSpPr/>
          <p:nvPr/>
        </p:nvSpPr>
        <p:spPr>
          <a:xfrm rot="17100000">
            <a:off x="4106863" y="530225"/>
            <a:ext cx="3417888" cy="3417887"/>
          </a:xfrm>
          <a:prstGeom prst="chord">
            <a:avLst>
              <a:gd name="adj1" fmla="val 8633478"/>
              <a:gd name="adj2" fmla="val 16200000"/>
            </a:avLst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17900" y="1239838"/>
            <a:ext cx="3595688" cy="3211512"/>
          </a:xfrm>
          <a:prstGeom prst="line">
            <a:avLst/>
          </a:prstGeom>
          <a:ln>
            <a:solidFill>
              <a:srgbClr val="FE5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2432784" y="4714043"/>
            <a:ext cx="72635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使用活动条（</a:t>
            </a:r>
            <a:r>
              <a:rPr lang="en-US" altLang="zh-CN" sz="4800" dirty="0" err="1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ActionBar</a:t>
            </a:r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）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31478" y="5176838"/>
            <a:ext cx="1501306" cy="20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9376628" y="5197475"/>
            <a:ext cx="1685072" cy="3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466" y="284899"/>
            <a:ext cx="4006850" cy="3921125"/>
            <a:chOff x="3517900" y="530225"/>
            <a:chExt cx="4006850" cy="3921125"/>
          </a:xfrm>
        </p:grpSpPr>
        <p:sp>
          <p:nvSpPr>
            <p:cNvPr id="7" name="椭圆 6"/>
            <p:cNvSpPr/>
            <p:nvPr/>
          </p:nvSpPr>
          <p:spPr>
            <a:xfrm>
              <a:off x="4127500" y="550863"/>
              <a:ext cx="3376613" cy="337502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/>
                <a:t>2.12</a:t>
              </a:r>
              <a:endParaRPr lang="zh-CN" altLang="en-US" sz="9600" dirty="0"/>
            </a:p>
          </p:txBody>
        </p:sp>
        <p:sp>
          <p:nvSpPr>
            <p:cNvPr id="8" name="弦形 7"/>
            <p:cNvSpPr/>
            <p:nvPr/>
          </p:nvSpPr>
          <p:spPr>
            <a:xfrm rot="17100000">
              <a:off x="4106863" y="530225"/>
              <a:ext cx="3417888" cy="3417887"/>
            </a:xfrm>
            <a:prstGeom prst="chord">
              <a:avLst>
                <a:gd name="adj1" fmla="val 8633478"/>
                <a:gd name="adj2" fmla="val 1620000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517900" y="1239838"/>
              <a:ext cx="3595688" cy="3211512"/>
            </a:xfrm>
            <a:prstGeom prst="line">
              <a:avLst/>
            </a:prstGeom>
            <a:ln>
              <a:solidFill>
                <a:srgbClr val="FE5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0" name="文本框 12"/>
          <p:cNvSpPr txBox="1">
            <a:spLocks noChangeArrowheads="1"/>
          </p:cNvSpPr>
          <p:nvPr/>
        </p:nvSpPr>
        <p:spPr bwMode="auto">
          <a:xfrm>
            <a:off x="4853392" y="579013"/>
            <a:ext cx="26468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本章小结</a:t>
            </a:r>
            <a:endParaRPr lang="zh-CN" altLang="en-US" sz="4800" dirty="0">
              <a:solidFill>
                <a:schemeClr val="bg1"/>
              </a:solidFill>
              <a:latin typeface="方正大黑简体" pitchFamily="2" charset="-122"/>
              <a:ea typeface="方正大黑简体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500270" y="994512"/>
            <a:ext cx="2151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5723" y="2266100"/>
            <a:ext cx="0" cy="36832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25723" y="5396898"/>
            <a:ext cx="3367263" cy="552450"/>
          </a:xfrm>
          <a:prstGeom prst="rect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应用的</a:t>
            </a:r>
            <a:r>
              <a:rPr lang="zh-CN" altLang="en-US" sz="2800" b="1" dirty="0" smtClean="0"/>
              <a:t>界面编程</a:t>
            </a:r>
            <a:endParaRPr lang="zh-CN" altLang="en-US" sz="2800" b="1" dirty="0"/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5921605" y="2600268"/>
            <a:ext cx="530839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开发的相关知识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重点掌握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ViewGroup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的功能和用法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掌握所有的基本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组件和高级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了解了对话框与菜单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Toast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的使用方法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提供的菜单支持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633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-318116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9330"/>
            <a:ext cx="5085080" cy="6023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160" y="609601"/>
            <a:ext cx="4897120" cy="59435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8184" y="159999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的子类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2844" y="160000"/>
            <a:ext cx="22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View</a:t>
            </a:r>
            <a:r>
              <a:rPr lang="zh-CN" altLang="en-US" dirty="0" smtClean="0">
                <a:solidFill>
                  <a:srgbClr val="FFC000"/>
                </a:solidFill>
              </a:rPr>
              <a:t>的事件回调函数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32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1167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Class </a:t>
            </a:r>
            <a:r>
              <a:rPr lang="en-US" altLang="zh-CN" dirty="0" smtClean="0">
                <a:solidFill>
                  <a:schemeClr val="bg1"/>
                </a:solidFill>
              </a:rPr>
              <a:t>diagram of 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16292"/>
            <a:ext cx="1004316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502920"/>
            <a:ext cx="10698480" cy="60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5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7115713" y="2681498"/>
            <a:ext cx="4891307" cy="552450"/>
            <a:chOff x="7151471" y="3217312"/>
            <a:chExt cx="4891307" cy="552450"/>
          </a:xfrm>
        </p:grpSpPr>
        <p:sp>
          <p:nvSpPr>
            <p:cNvPr id="89" name="矩形 88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文本框 89"/>
            <p:cNvSpPr txBox="1"/>
            <p:nvPr/>
          </p:nvSpPr>
          <p:spPr bwMode="auto">
            <a:xfrm>
              <a:off x="7408176" y="3313744"/>
              <a:ext cx="463460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布局文件中通过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084360" y="4244696"/>
            <a:ext cx="4827443" cy="552450"/>
            <a:chOff x="7151471" y="3217312"/>
            <a:chExt cx="4827443" cy="552450"/>
          </a:xfrm>
        </p:grpSpPr>
        <p:sp>
          <p:nvSpPr>
            <p:cNvPr id="93" name="矩形 92"/>
            <p:cNvSpPr/>
            <p:nvPr/>
          </p:nvSpPr>
          <p:spPr bwMode="auto">
            <a:xfrm>
              <a:off x="7151471" y="3217312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 bwMode="auto">
            <a:xfrm>
              <a:off x="7408176" y="3313744"/>
              <a:ext cx="457073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程序代码中通过调用方法进行控制。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92287" y="504965"/>
            <a:ext cx="58400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2.1.1</a:t>
            </a:r>
            <a:r>
              <a:rPr lang="zh-CN" altLang="en-US" sz="4000" dirty="0" smtClean="0">
                <a:solidFill>
                  <a:schemeClr val="bg1"/>
                </a:solidFill>
                <a:latin typeface="Calibri" pitchFamily="34" charset="0"/>
                <a:ea typeface="方正大黑简体" pitchFamily="2" charset="-122"/>
              </a:rPr>
              <a:t>视图组件与容器组件</a:t>
            </a:r>
            <a:endParaRPr lang="zh-CN" altLang="en-US" sz="4000" dirty="0">
              <a:solidFill>
                <a:schemeClr val="bg1"/>
              </a:solidFill>
              <a:latin typeface="Calibri" pitchFamily="34" charset="0"/>
              <a:ea typeface="方正大黑简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446088"/>
            <a:ext cx="3321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0" y="1271588"/>
            <a:ext cx="1159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61768" y="3469740"/>
            <a:ext cx="3800896" cy="2701810"/>
            <a:chOff x="69427" y="1781967"/>
            <a:chExt cx="3800896" cy="2701810"/>
          </a:xfrm>
        </p:grpSpPr>
        <p:sp>
          <p:nvSpPr>
            <p:cNvPr id="9" name="矩形 8"/>
            <p:cNvSpPr/>
            <p:nvPr/>
          </p:nvSpPr>
          <p:spPr>
            <a:xfrm>
              <a:off x="1834717" y="1781967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2175145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663010" y="2901153"/>
              <a:ext cx="1246415" cy="446315"/>
            </a:xfrm>
            <a:prstGeom prst="rect">
              <a:avLst/>
            </a:prstGeom>
            <a:solidFill>
              <a:srgbClr val="FE5A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ViewGroup</a:t>
              </a:r>
              <a:endParaRPr lang="zh-CN" altLang="en-US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4609" y="2901153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1846273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954766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9427" y="4037462"/>
              <a:ext cx="725714" cy="446315"/>
            </a:xfrm>
            <a:prstGeom prst="rect">
              <a:avLst/>
            </a:prstGeom>
            <a:solidFill>
              <a:srgbClr val="17A6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423886" y="2218872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86217" y="2535467"/>
              <a:ext cx="2221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endCxn id="38" idx="0"/>
            </p:cNvCxnSpPr>
            <p:nvPr/>
          </p:nvCxnSpPr>
          <p:spPr>
            <a:xfrm>
              <a:off x="1286217" y="2535467"/>
              <a:ext cx="1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39" idx="0"/>
            </p:cNvCxnSpPr>
            <p:nvPr/>
          </p:nvCxnSpPr>
          <p:spPr>
            <a:xfrm>
              <a:off x="3507466" y="2535467"/>
              <a:ext cx="0" cy="365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28319" y="3742006"/>
              <a:ext cx="1780811" cy="27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286217" y="3347468"/>
              <a:ext cx="0" cy="682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endCxn id="42" idx="0"/>
            </p:cNvCxnSpPr>
            <p:nvPr/>
          </p:nvCxnSpPr>
          <p:spPr>
            <a:xfrm>
              <a:off x="428319" y="3742006"/>
              <a:ext cx="3965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endCxn id="40" idx="0"/>
            </p:cNvCxnSpPr>
            <p:nvPr/>
          </p:nvCxnSpPr>
          <p:spPr>
            <a:xfrm>
              <a:off x="2209130" y="3742006"/>
              <a:ext cx="0" cy="29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矩形 62"/>
          <p:cNvSpPr/>
          <p:nvPr/>
        </p:nvSpPr>
        <p:spPr>
          <a:xfrm>
            <a:off x="669228" y="1373887"/>
            <a:ext cx="3574803" cy="142436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Android</a:t>
            </a:r>
            <a:r>
              <a:rPr lang="zh-CN" altLang="en-US" dirty="0" smtClean="0"/>
              <a:t>的所有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组件都是建立在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基础之上的，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采用了“组合器”的设计模式来设计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ViewGroup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66" name="文本框 56"/>
          <p:cNvSpPr txBox="1">
            <a:spLocks noChangeArrowheads="1"/>
          </p:cNvSpPr>
          <p:nvPr/>
        </p:nvSpPr>
        <p:spPr bwMode="auto">
          <a:xfrm>
            <a:off x="7170404" y="1689577"/>
            <a:ext cx="34307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两种方式控制</a:t>
            </a:r>
            <a:r>
              <a:rPr lang="en-US" altLang="zh-CN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28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8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连接符 71"/>
          <p:cNvCxnSpPr/>
          <p:nvPr/>
        </p:nvCxnSpPr>
        <p:spPr bwMode="auto">
          <a:xfrm>
            <a:off x="6807200" y="1262739"/>
            <a:ext cx="1" cy="9869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 bwMode="auto">
          <a:xfrm flipH="1">
            <a:off x="5719152" y="1260965"/>
            <a:ext cx="19050" cy="24890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 bwMode="auto">
          <a:xfrm>
            <a:off x="6255788" y="2406304"/>
            <a:ext cx="1117600" cy="1119188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椭圆 74"/>
          <p:cNvSpPr/>
          <p:nvPr/>
        </p:nvSpPr>
        <p:spPr bwMode="auto">
          <a:xfrm>
            <a:off x="5179402" y="3931023"/>
            <a:ext cx="1117600" cy="1117600"/>
          </a:xfrm>
          <a:prstGeom prst="ellipse">
            <a:avLst/>
          </a:prstGeom>
          <a:solidFill>
            <a:srgbClr val="FE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28"/>
          <p:cNvSpPr>
            <a:spLocks noChangeArrowheads="1"/>
          </p:cNvSpPr>
          <p:nvPr/>
        </p:nvSpPr>
        <p:spPr bwMode="auto">
          <a:xfrm>
            <a:off x="6361870" y="2455693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1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78" name="弧形 77"/>
          <p:cNvSpPr/>
          <p:nvPr/>
        </p:nvSpPr>
        <p:spPr bwMode="auto">
          <a:xfrm rot="18900000">
            <a:off x="6417713" y="2236442"/>
            <a:ext cx="808037" cy="809625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9" name="弧形 78"/>
          <p:cNvSpPr/>
          <p:nvPr/>
        </p:nvSpPr>
        <p:spPr bwMode="auto">
          <a:xfrm rot="18900000">
            <a:off x="5325452" y="3751636"/>
            <a:ext cx="808038" cy="808037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8" name="矩形 28"/>
          <p:cNvSpPr>
            <a:spLocks noChangeArrowheads="1"/>
          </p:cNvSpPr>
          <p:nvPr/>
        </p:nvSpPr>
        <p:spPr bwMode="auto">
          <a:xfrm>
            <a:off x="5284140" y="3964494"/>
            <a:ext cx="8906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95" name="文本框 94"/>
          <p:cNvSpPr txBox="1"/>
          <p:nvPr/>
        </p:nvSpPr>
        <p:spPr bwMode="auto">
          <a:xfrm>
            <a:off x="6084360" y="5898572"/>
            <a:ext cx="4118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当然，也可使用两者混合控制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7393662" y="3506862"/>
            <a:ext cx="33210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:layout_width=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b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android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:layout_height=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"wrap_content"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2"/>
          <p:cNvSpPr>
            <a:spLocks noChangeArrowheads="1"/>
          </p:cNvSpPr>
          <p:nvPr/>
        </p:nvSpPr>
        <p:spPr bwMode="auto">
          <a:xfrm>
            <a:off x="6249801" y="5064216"/>
            <a:ext cx="519725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LinearLayout main = (LinearLayout) findViewById(R.id.root);</a:t>
            </a:r>
            <a: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kumimoji="0" lang="zh-CN" sz="12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Consolas" panose="020B0609020204030204" pitchFamily="49" charset="0"/>
              </a:rPr>
            </a:b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 image = 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ImageView(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文本框 56"/>
          <p:cNvSpPr txBox="1">
            <a:spLocks noChangeArrowheads="1"/>
          </p:cNvSpPr>
          <p:nvPr/>
        </p:nvSpPr>
        <p:spPr bwMode="auto">
          <a:xfrm>
            <a:off x="-6559" y="2989762"/>
            <a:ext cx="1816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自定义</a:t>
            </a:r>
            <a:r>
              <a:rPr lang="en-US" altLang="zh-CN" sz="2400" dirty="0" smtClean="0">
                <a:solidFill>
                  <a:srgbClr val="FE5A3E"/>
                </a:solidFill>
                <a:latin typeface="微软雅黑" pitchFamily="34" charset="-122"/>
                <a:ea typeface="微软雅黑" pitchFamily="34" charset="-122"/>
              </a:rPr>
              <a:t>View</a:t>
            </a:r>
            <a:endParaRPr lang="zh-CN" altLang="en-US" sz="2400" dirty="0">
              <a:solidFill>
                <a:srgbClr val="FE5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688013" y="2962312"/>
            <a:ext cx="2576988" cy="552450"/>
            <a:chOff x="6419425" y="4001790"/>
            <a:chExt cx="4753462" cy="552450"/>
          </a:xfrm>
        </p:grpSpPr>
        <p:sp>
          <p:nvSpPr>
            <p:cNvPr id="105" name="矩形 104"/>
            <p:cNvSpPr/>
            <p:nvPr/>
          </p:nvSpPr>
          <p:spPr bwMode="auto">
            <a:xfrm>
              <a:off x="6422644" y="4001790"/>
              <a:ext cx="4750243" cy="55245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6" name="文本框 105"/>
            <p:cNvSpPr txBox="1"/>
            <p:nvPr/>
          </p:nvSpPr>
          <p:spPr bwMode="auto">
            <a:xfrm>
              <a:off x="6419425" y="4052024"/>
              <a:ext cx="27238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实例：跟随手指的小球。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7401" y="3661128"/>
            <a:ext cx="3657600" cy="1760938"/>
            <a:chOff x="607401" y="3661128"/>
            <a:chExt cx="3657600" cy="1760938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01" y="3661128"/>
              <a:ext cx="3657600" cy="1760938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 bwMode="auto">
            <a:xfrm>
              <a:off x="641801" y="4071448"/>
              <a:ext cx="126041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CustomView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5A3E"/>
        </a:solidFill>
        <a:ln>
          <a:noFill/>
        </a:ln>
      </a:spPr>
      <a:bodyPr rtlCol="0" anchor="ctr"/>
      <a:lstStyle>
        <a:defPPr algn="ctr">
          <a:defRPr sz="3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7156</TotalTime>
  <Words>2881</Words>
  <Application>Microsoft Office PowerPoint</Application>
  <PresentationFormat>宽屏</PresentationFormat>
  <Paragraphs>404</Paragraphs>
  <Slides>56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方正大黑简体</vt:lpstr>
      <vt:lpstr>隶书</vt:lpstr>
      <vt:lpstr>宋体</vt:lpstr>
      <vt:lpstr>微软雅黑</vt:lpstr>
      <vt:lpstr>Arial</vt:lpstr>
      <vt:lpstr>Broadway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Activity 生命周期</vt:lpstr>
      <vt:lpstr>View</vt:lpstr>
      <vt:lpstr>Class diagram of View</vt:lpstr>
      <vt:lpstr>PowerPoint 演示文稿</vt:lpstr>
      <vt:lpstr>PowerPoint 演示文稿</vt:lpstr>
      <vt:lpstr>XML Layout compared with code layout</vt:lpstr>
      <vt:lpstr>自定义View </vt:lpstr>
      <vt:lpstr> Reference a custom view in XML </vt:lpstr>
      <vt:lpstr>PowerPoint 演示文稿</vt:lpstr>
      <vt:lpstr>PowerPoint 演示文稿</vt:lpstr>
      <vt:lpstr>PowerPoint 演示文稿</vt:lpstr>
      <vt:lpstr>FrameLayout中的颜色设置</vt:lpstr>
      <vt:lpstr>LinearLayout</vt:lpstr>
      <vt:lpstr>PowerPoint 演示文稿</vt:lpstr>
      <vt:lpstr>Code中Layout的layout properties设置</vt:lpstr>
      <vt:lpstr>Grasping events</vt:lpstr>
      <vt:lpstr>HomeWork1</vt:lpstr>
      <vt:lpstr>HomeWork1</vt:lpstr>
      <vt:lpstr>PowerPoint 演示文稿</vt:lpstr>
      <vt:lpstr>PowerPoint 演示文稿</vt:lpstr>
      <vt:lpstr>TextView的属性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 中的单位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dly</cp:lastModifiedBy>
  <cp:revision>439</cp:revision>
  <dcterms:created xsi:type="dcterms:W3CDTF">2014-03-11T02:58:27Z</dcterms:created>
  <dcterms:modified xsi:type="dcterms:W3CDTF">2018-09-28T08:26:49Z</dcterms:modified>
</cp:coreProperties>
</file>